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34" r:id="rId2"/>
    <p:sldId id="698" r:id="rId3"/>
    <p:sldId id="699" r:id="rId4"/>
    <p:sldId id="704" r:id="rId5"/>
    <p:sldId id="702" r:id="rId6"/>
    <p:sldId id="703" r:id="rId7"/>
    <p:sldId id="710" r:id="rId8"/>
    <p:sldId id="701" r:id="rId9"/>
    <p:sldId id="706" r:id="rId10"/>
    <p:sldId id="705" r:id="rId11"/>
    <p:sldId id="723" r:id="rId12"/>
    <p:sldId id="707" r:id="rId13"/>
    <p:sldId id="708" r:id="rId14"/>
    <p:sldId id="709" r:id="rId15"/>
    <p:sldId id="712" r:id="rId16"/>
    <p:sldId id="713" r:id="rId17"/>
    <p:sldId id="714" r:id="rId18"/>
    <p:sldId id="711" r:id="rId19"/>
    <p:sldId id="715" r:id="rId20"/>
    <p:sldId id="716" r:id="rId21"/>
    <p:sldId id="717" r:id="rId22"/>
    <p:sldId id="718" r:id="rId23"/>
    <p:sldId id="719" r:id="rId24"/>
    <p:sldId id="720" r:id="rId25"/>
    <p:sldId id="721" r:id="rId26"/>
    <p:sldId id="722" r:id="rId27"/>
  </p:sldIdLst>
  <p:sldSz cx="12192000" cy="6858000"/>
  <p:notesSz cx="10018713"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小林 広直" initials="小林" lastIdx="1" clrIdx="0">
    <p:extLst>
      <p:ext uri="{19B8F6BF-5375-455C-9EA6-DF929625EA0E}">
        <p15:presenceInfo xmlns:p15="http://schemas.microsoft.com/office/powerpoint/2012/main" userId="02145d075f93c3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5" d="100"/>
          <a:sy n="85" d="100"/>
        </p:scale>
        <p:origin x="60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86446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50183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2555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52399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08902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341110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3004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69868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95335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313832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2021/9/25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377156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1B758-A35A-4BA8-ABEC-B4FA9654418D}" type="datetimeFigureOut">
              <a:rPr kumimoji="1" lang="ja-JP" altLang="en-US" smtClean="0"/>
              <a:t>2021/9/25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718446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odernistaguide.files.wordpress.com/2014/10/mcanderson2.jpe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odjourn.org/journal/little-revie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File:Ezra_Pound_by_Alvin_Langdon_Coburn,_1913.jp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95A7B-3F71-4605-A3D1-C2B7626FEDB3}"/>
              </a:ext>
            </a:extLst>
          </p:cNvPr>
          <p:cNvSpPr>
            <a:spLocks noGrp="1"/>
          </p:cNvSpPr>
          <p:nvPr>
            <p:ph type="title"/>
          </p:nvPr>
        </p:nvSpPr>
        <p:spPr>
          <a:xfrm>
            <a:off x="390617" y="365125"/>
            <a:ext cx="10963183" cy="1325563"/>
          </a:xfrm>
        </p:spPr>
        <p:txBody>
          <a:bodyPr/>
          <a:lstStyle/>
          <a:p>
            <a:r>
              <a:rPr lang="ja-JP" altLang="en-US" dirty="0"/>
              <a:t> </a:t>
            </a:r>
            <a:r>
              <a:rPr lang="en-US" altLang="ja-JP" dirty="0"/>
              <a:t>2022</a:t>
            </a:r>
            <a:r>
              <a:rPr lang="ja-JP" altLang="en-US" dirty="0"/>
              <a:t>年の</a:t>
            </a:r>
            <a:r>
              <a:rPr lang="en-US" altLang="ja-JP" dirty="0"/>
              <a:t>『</a:t>
            </a:r>
            <a:r>
              <a:rPr lang="ja-JP" altLang="en-US" dirty="0"/>
              <a:t>ユリシーズ</a:t>
            </a:r>
            <a:r>
              <a:rPr lang="en-US" altLang="ja-JP" dirty="0"/>
              <a:t>』</a:t>
            </a:r>
            <a:r>
              <a:rPr lang="ja-JP" altLang="en-US" dirty="0"/>
              <a:t>　第</a:t>
            </a:r>
            <a:r>
              <a:rPr lang="en-US" altLang="ja-JP" dirty="0"/>
              <a:t>13</a:t>
            </a:r>
            <a:r>
              <a:rPr lang="ja-JP" altLang="en-US" dirty="0"/>
              <a:t>回読書会</a:t>
            </a:r>
            <a:endParaRPr kumimoji="1" lang="ja-JP" altLang="en-US" dirty="0"/>
          </a:p>
        </p:txBody>
      </p:sp>
      <p:sp>
        <p:nvSpPr>
          <p:cNvPr id="3" name="コンテンツ プレースホルダー 2">
            <a:extLst>
              <a:ext uri="{FF2B5EF4-FFF2-40B4-BE49-F238E27FC236}">
                <a16:creationId xmlns:a16="http://schemas.microsoft.com/office/drawing/2014/main" id="{9F026576-97C8-4B8E-8416-193D2CF2A1FF}"/>
              </a:ext>
            </a:extLst>
          </p:cNvPr>
          <p:cNvSpPr>
            <a:spLocks noGrp="1"/>
          </p:cNvSpPr>
          <p:nvPr>
            <p:ph idx="1"/>
          </p:nvPr>
        </p:nvSpPr>
        <p:spPr>
          <a:xfrm>
            <a:off x="838200" y="2043953"/>
            <a:ext cx="10515600" cy="4133009"/>
          </a:xfrm>
        </p:spPr>
        <p:txBody>
          <a:bodyPr>
            <a:normAutofit/>
          </a:bodyPr>
          <a:lstStyle/>
          <a:p>
            <a:pPr marL="0" indent="0">
              <a:buNone/>
            </a:pPr>
            <a:r>
              <a:rPr lang="en-US" altLang="ja-JP" sz="4800" b="1" dirty="0"/>
              <a:t>『</a:t>
            </a:r>
            <a:r>
              <a:rPr lang="ja-JP" altLang="en-US" sz="4800" b="1" dirty="0"/>
              <a:t>ユリシーズ</a:t>
            </a:r>
            <a:r>
              <a:rPr lang="en-US" altLang="ja-JP" sz="4800" b="1" dirty="0"/>
              <a:t>』</a:t>
            </a:r>
            <a:r>
              <a:rPr lang="ja-JP" altLang="en-US" sz="4800" b="1" dirty="0"/>
              <a:t>をめぐる検閲と裁判</a:t>
            </a:r>
            <a:endParaRPr lang="en-US" altLang="ja-JP" sz="4800" b="1" dirty="0"/>
          </a:p>
          <a:p>
            <a:pPr marL="0" indent="0">
              <a:buNone/>
            </a:pPr>
            <a:r>
              <a:rPr lang="ja-JP" altLang="en-US" sz="4800" dirty="0"/>
              <a:t>　　</a:t>
            </a:r>
            <a:endParaRPr lang="en-US" altLang="ja-JP" sz="4800" dirty="0"/>
          </a:p>
          <a:p>
            <a:pPr marL="0" indent="0">
              <a:buNone/>
            </a:pPr>
            <a:r>
              <a:rPr lang="ja-JP" altLang="en-US" sz="4000" dirty="0"/>
              <a:t>　本当に「検閲」しているのは誰なのか</a:t>
            </a:r>
            <a:endParaRPr lang="en-US" altLang="ja-JP" sz="4000" dirty="0"/>
          </a:p>
          <a:p>
            <a:pPr marL="0" indent="0" algn="r">
              <a:buNone/>
            </a:pPr>
            <a:endParaRPr lang="en-US" altLang="ja-JP" sz="3600" dirty="0"/>
          </a:p>
          <a:p>
            <a:pPr marL="0" indent="0" algn="r">
              <a:buNone/>
            </a:pPr>
            <a:endParaRPr lang="en-US" altLang="ja-JP" sz="3600" dirty="0"/>
          </a:p>
          <a:p>
            <a:pPr marL="0" indent="0" algn="r">
              <a:buNone/>
            </a:pPr>
            <a:r>
              <a:rPr lang="ja-JP" altLang="en-US" sz="3600" dirty="0"/>
              <a:t>小林 広直</a:t>
            </a:r>
            <a:endParaRPr lang="en-US" altLang="ja-JP" sz="3600" dirty="0"/>
          </a:p>
        </p:txBody>
      </p:sp>
    </p:spTree>
    <p:extLst>
      <p:ext uri="{BB962C8B-B14F-4D97-AF65-F5344CB8AC3E}">
        <p14:creationId xmlns:p14="http://schemas.microsoft.com/office/powerpoint/2010/main" val="967165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CD9DE-D9F3-4CA3-A4A0-F59B5716E9AA}"/>
              </a:ext>
            </a:extLst>
          </p:cNvPr>
          <p:cNvSpPr>
            <a:spLocks noGrp="1"/>
          </p:cNvSpPr>
          <p:nvPr>
            <p:ph type="title"/>
          </p:nvPr>
        </p:nvSpPr>
        <p:spPr/>
        <p:txBody>
          <a:bodyPr/>
          <a:lstStyle/>
          <a:p>
            <a:r>
              <a:rPr kumimoji="1" lang="ja-JP" altLang="en-US" dirty="0"/>
              <a:t>パウンドによる「検閲」</a:t>
            </a:r>
          </a:p>
        </p:txBody>
      </p:sp>
      <p:sp>
        <p:nvSpPr>
          <p:cNvPr id="4" name="コンテンツ プレースホルダー 3">
            <a:extLst>
              <a:ext uri="{FF2B5EF4-FFF2-40B4-BE49-F238E27FC236}">
                <a16:creationId xmlns:a16="http://schemas.microsoft.com/office/drawing/2014/main" id="{4C649D62-23A2-4093-A285-B9D54146F632}"/>
              </a:ext>
            </a:extLst>
          </p:cNvPr>
          <p:cNvSpPr>
            <a:spLocks noGrp="1"/>
          </p:cNvSpPr>
          <p:nvPr>
            <p:ph idx="1"/>
          </p:nvPr>
        </p:nvSpPr>
        <p:spPr>
          <a:xfrm>
            <a:off x="7763434" y="1825625"/>
            <a:ext cx="3590365" cy="4351338"/>
          </a:xfrm>
        </p:spPr>
        <p:txBody>
          <a:bodyPr/>
          <a:lstStyle/>
          <a:p>
            <a:pPr marL="0" indent="0">
              <a:buNone/>
            </a:pPr>
            <a:r>
              <a:rPr lang="ja-JP" altLang="en-US" dirty="0"/>
              <a:t>第４挿話</a:t>
            </a:r>
            <a:endParaRPr lang="en-US" altLang="ja-JP" dirty="0"/>
          </a:p>
          <a:p>
            <a:pPr marL="0" indent="0">
              <a:buNone/>
            </a:pPr>
            <a:r>
              <a:rPr lang="ja-JP" altLang="en-US" dirty="0"/>
              <a:t>ブルームの「排便」のシーン</a:t>
            </a:r>
            <a:endParaRPr lang="en-US" altLang="ja-JP" dirty="0"/>
          </a:p>
          <a:p>
            <a:pPr marL="0" indent="0">
              <a:buNone/>
            </a:pPr>
            <a:r>
              <a:rPr lang="ja-JP" altLang="en-US" dirty="0"/>
              <a:t>↓</a:t>
            </a:r>
            <a:endParaRPr lang="en-US" altLang="ja-JP" dirty="0"/>
          </a:p>
          <a:p>
            <a:pPr marL="0" indent="0">
              <a:buNone/>
            </a:pPr>
            <a:r>
              <a:rPr lang="ja-JP" altLang="en-US" dirty="0"/>
              <a:t>↓</a:t>
            </a:r>
            <a:endParaRPr lang="en-US" altLang="ja-JP" dirty="0"/>
          </a:p>
          <a:p>
            <a:pPr marL="0" indent="0">
              <a:buNone/>
            </a:pPr>
            <a:r>
              <a:rPr lang="ja-JP" altLang="en-US" dirty="0"/>
              <a:t>パウンドは</a:t>
            </a:r>
            <a:r>
              <a:rPr lang="en-US" altLang="ja-JP" dirty="0"/>
              <a:t>30</a:t>
            </a:r>
            <a:r>
              <a:rPr lang="ja-JP" altLang="en-US" dirty="0"/>
              <a:t>行ほど削除してから、ニューヨークの</a:t>
            </a:r>
            <a:r>
              <a:rPr lang="en-US" altLang="ja-JP" dirty="0"/>
              <a:t>LR</a:t>
            </a:r>
            <a:r>
              <a:rPr lang="ja-JP" altLang="en-US" dirty="0"/>
              <a:t>に送る</a:t>
            </a:r>
          </a:p>
        </p:txBody>
      </p:sp>
      <p:pic>
        <p:nvPicPr>
          <p:cNvPr id="7" name="図 6">
            <a:extLst>
              <a:ext uri="{FF2B5EF4-FFF2-40B4-BE49-F238E27FC236}">
                <a16:creationId xmlns:a16="http://schemas.microsoft.com/office/drawing/2014/main" id="{C19E2337-74C1-4D6D-B8C1-D585609B1BE9}"/>
              </a:ext>
            </a:extLst>
          </p:cNvPr>
          <p:cNvPicPr>
            <a:picLocks noChangeAspect="1"/>
          </p:cNvPicPr>
          <p:nvPr/>
        </p:nvPicPr>
        <p:blipFill>
          <a:blip r:embed="rId2"/>
          <a:stretch>
            <a:fillRect/>
          </a:stretch>
        </p:blipFill>
        <p:spPr>
          <a:xfrm>
            <a:off x="402885" y="1383365"/>
            <a:ext cx="7067754" cy="5396753"/>
          </a:xfrm>
          <a:prstGeom prst="rect">
            <a:avLst/>
          </a:prstGeom>
        </p:spPr>
      </p:pic>
    </p:spTree>
    <p:extLst>
      <p:ext uri="{BB962C8B-B14F-4D97-AF65-F5344CB8AC3E}">
        <p14:creationId xmlns:p14="http://schemas.microsoft.com/office/powerpoint/2010/main" val="196262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D30376-3130-4276-A9EA-7D2B9FF40BE1}"/>
              </a:ext>
            </a:extLst>
          </p:cNvPr>
          <p:cNvSpPr>
            <a:spLocks noGrp="1"/>
          </p:cNvSpPr>
          <p:nvPr>
            <p:ph type="title"/>
          </p:nvPr>
        </p:nvSpPr>
        <p:spPr>
          <a:xfrm>
            <a:off x="564776" y="161365"/>
            <a:ext cx="10789024" cy="983223"/>
          </a:xfrm>
        </p:spPr>
        <p:txBody>
          <a:bodyPr/>
          <a:lstStyle/>
          <a:p>
            <a:r>
              <a:rPr kumimoji="1" lang="ja-JP" altLang="en-US" dirty="0"/>
              <a:t>アンダーソンによる「検閲」</a:t>
            </a:r>
          </a:p>
        </p:txBody>
      </p:sp>
      <p:sp>
        <p:nvSpPr>
          <p:cNvPr id="3" name="コンテンツ プレースホルダー 2">
            <a:extLst>
              <a:ext uri="{FF2B5EF4-FFF2-40B4-BE49-F238E27FC236}">
                <a16:creationId xmlns:a16="http://schemas.microsoft.com/office/drawing/2014/main" id="{8BF41B08-2DE4-4774-976F-7A86B1BE121D}"/>
              </a:ext>
            </a:extLst>
          </p:cNvPr>
          <p:cNvSpPr>
            <a:spLocks noGrp="1"/>
          </p:cNvSpPr>
          <p:nvPr>
            <p:ph idx="1"/>
          </p:nvPr>
        </p:nvSpPr>
        <p:spPr>
          <a:xfrm>
            <a:off x="7144870" y="4563035"/>
            <a:ext cx="4509248" cy="1613928"/>
          </a:xfrm>
        </p:spPr>
        <p:txBody>
          <a:bodyPr/>
          <a:lstStyle/>
          <a:p>
            <a:pPr marL="0" indent="0">
              <a:buNone/>
            </a:pPr>
            <a:r>
              <a:rPr kumimoji="1" lang="ja-JP" altLang="en-US" dirty="0"/>
              <a:t>第</a:t>
            </a:r>
            <a:r>
              <a:rPr kumimoji="1" lang="en-US" altLang="ja-JP" dirty="0"/>
              <a:t>12</a:t>
            </a:r>
            <a:r>
              <a:rPr kumimoji="1" lang="ja-JP" altLang="en-US" dirty="0"/>
              <a:t>挿話</a:t>
            </a:r>
            <a:endParaRPr kumimoji="1" lang="en-US" altLang="ja-JP" dirty="0"/>
          </a:p>
          <a:p>
            <a:pPr marL="0" indent="0">
              <a:buNone/>
            </a:pPr>
            <a:r>
              <a:rPr lang="ja-JP" altLang="en-US" dirty="0"/>
              <a:t>絞首刑を受けた男の「勃起」について</a:t>
            </a:r>
            <a:endParaRPr kumimoji="1" lang="ja-JP" altLang="en-US" dirty="0"/>
          </a:p>
        </p:txBody>
      </p:sp>
      <p:pic>
        <p:nvPicPr>
          <p:cNvPr id="5" name="図 4">
            <a:extLst>
              <a:ext uri="{FF2B5EF4-FFF2-40B4-BE49-F238E27FC236}">
                <a16:creationId xmlns:a16="http://schemas.microsoft.com/office/drawing/2014/main" id="{73A023CD-D275-445B-ABB6-312F41596E4A}"/>
              </a:ext>
            </a:extLst>
          </p:cNvPr>
          <p:cNvPicPr>
            <a:picLocks noChangeAspect="1"/>
          </p:cNvPicPr>
          <p:nvPr/>
        </p:nvPicPr>
        <p:blipFill>
          <a:blip r:embed="rId2"/>
          <a:stretch>
            <a:fillRect/>
          </a:stretch>
        </p:blipFill>
        <p:spPr>
          <a:xfrm>
            <a:off x="383912" y="1144588"/>
            <a:ext cx="6421247" cy="5710518"/>
          </a:xfrm>
          <a:prstGeom prst="rect">
            <a:avLst/>
          </a:prstGeom>
        </p:spPr>
      </p:pic>
    </p:spTree>
    <p:extLst>
      <p:ext uri="{BB962C8B-B14F-4D97-AF65-F5344CB8AC3E}">
        <p14:creationId xmlns:p14="http://schemas.microsoft.com/office/powerpoint/2010/main" val="8369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EFCB40-C522-4675-A731-7F425B947B5A}"/>
              </a:ext>
            </a:extLst>
          </p:cNvPr>
          <p:cNvSpPr>
            <a:spLocks noGrp="1"/>
          </p:cNvSpPr>
          <p:nvPr>
            <p:ph type="title"/>
          </p:nvPr>
        </p:nvSpPr>
        <p:spPr/>
        <p:txBody>
          <a:bodyPr/>
          <a:lstStyle/>
          <a:p>
            <a:r>
              <a:rPr kumimoji="1" lang="ja-JP" altLang="en-US" dirty="0"/>
              <a:t>第</a:t>
            </a:r>
            <a:r>
              <a:rPr kumimoji="1" lang="en-US" altLang="ja-JP" dirty="0"/>
              <a:t>3</a:t>
            </a:r>
            <a:r>
              <a:rPr kumimoji="1" lang="ja-JP" altLang="en-US" dirty="0"/>
              <a:t>挿話に関する評価</a:t>
            </a:r>
          </a:p>
        </p:txBody>
      </p:sp>
      <p:sp>
        <p:nvSpPr>
          <p:cNvPr id="3" name="コンテンツ プレースホルダー 2">
            <a:extLst>
              <a:ext uri="{FF2B5EF4-FFF2-40B4-BE49-F238E27FC236}">
                <a16:creationId xmlns:a16="http://schemas.microsoft.com/office/drawing/2014/main" id="{7F0C5D5B-3F3C-4605-B25B-174E3145B8EF}"/>
              </a:ext>
            </a:extLst>
          </p:cNvPr>
          <p:cNvSpPr>
            <a:spLocks noGrp="1"/>
          </p:cNvSpPr>
          <p:nvPr>
            <p:ph idx="1"/>
          </p:nvPr>
        </p:nvSpPr>
        <p:spPr>
          <a:xfrm>
            <a:off x="619125" y="1825625"/>
            <a:ext cx="7458075" cy="4351338"/>
          </a:xfrm>
        </p:spPr>
        <p:txBody>
          <a:bodyPr/>
          <a:lstStyle/>
          <a:p>
            <a:pPr marL="0" indent="0">
              <a:buNone/>
            </a:pPr>
            <a:r>
              <a:rPr kumimoji="1" lang="en-US" altLang="ja-JP" dirty="0"/>
              <a:t>『</a:t>
            </a:r>
            <a:r>
              <a:rPr kumimoji="1" lang="ja-JP" altLang="en-US" dirty="0"/>
              <a:t>ユリシーズを燃やせ</a:t>
            </a:r>
            <a:r>
              <a:rPr kumimoji="1" lang="en-US" altLang="ja-JP" dirty="0"/>
              <a:t>』</a:t>
            </a:r>
            <a:r>
              <a:rPr kumimoji="1" lang="ja-JP" altLang="en-US" dirty="0"/>
              <a:t>（小林玲子訳、</a:t>
            </a:r>
            <a:r>
              <a:rPr kumimoji="1" lang="en-US" altLang="ja-JP" dirty="0"/>
              <a:t>156-57</a:t>
            </a:r>
            <a:r>
              <a:rPr kumimoji="1" lang="ja-JP" altLang="en-US" dirty="0"/>
              <a:t>頁）</a:t>
            </a:r>
            <a:endParaRPr kumimoji="1" lang="en-US" altLang="ja-JP" dirty="0"/>
          </a:p>
          <a:p>
            <a:pPr marL="0" indent="0">
              <a:buNone/>
            </a:pPr>
            <a:endParaRPr lang="en-US" altLang="ja-JP" dirty="0"/>
          </a:p>
          <a:p>
            <a:pPr marL="0" indent="0">
              <a:buNone/>
            </a:pPr>
            <a:r>
              <a:rPr kumimoji="1" lang="ja-JP" altLang="en-US" dirty="0"/>
              <a:t>☆パウンド：</a:t>
            </a:r>
            <a:r>
              <a:rPr kumimoji="1" lang="en-US" altLang="ja-JP" dirty="0"/>
              <a:t>1918</a:t>
            </a:r>
            <a:r>
              <a:rPr kumimoji="1" lang="ja-JP" altLang="en-US" dirty="0"/>
              <a:t>年</a:t>
            </a:r>
            <a:r>
              <a:rPr kumimoji="1" lang="en-US" altLang="ja-JP" dirty="0"/>
              <a:t>2</a:t>
            </a:r>
            <a:r>
              <a:rPr kumimoji="1" lang="ja-JP" altLang="en-US" dirty="0"/>
              <a:t>月に原稿をアンダーソンに送付</a:t>
            </a:r>
            <a:endParaRPr kumimoji="1" lang="en-US" altLang="ja-JP" dirty="0"/>
          </a:p>
          <a:p>
            <a:pPr marL="0" indent="0">
              <a:buNone/>
            </a:pPr>
            <a:endParaRPr kumimoji="1" lang="en-US" altLang="ja-JP" dirty="0"/>
          </a:p>
          <a:p>
            <a:pPr marL="0" indent="0">
              <a:buNone/>
            </a:pPr>
            <a:r>
              <a:rPr lang="ja-JP" altLang="en-US" dirty="0"/>
              <a:t>「ジョイスは第三挿話で物の怪に憑かれた」・・・・・・第三挿話はパウンド曰く「部分的に素晴らしく、大半は理解不能」だった（後にパウンドは意見をあらためた）。</a:t>
            </a:r>
            <a:endParaRPr kumimoji="1" lang="ja-JP" altLang="en-US" dirty="0"/>
          </a:p>
        </p:txBody>
      </p:sp>
      <p:pic>
        <p:nvPicPr>
          <p:cNvPr id="5" name="図 4">
            <a:extLst>
              <a:ext uri="{FF2B5EF4-FFF2-40B4-BE49-F238E27FC236}">
                <a16:creationId xmlns:a16="http://schemas.microsoft.com/office/drawing/2014/main" id="{6A1EA736-7801-44C6-9464-D2B8D51E3272}"/>
              </a:ext>
            </a:extLst>
          </p:cNvPr>
          <p:cNvPicPr>
            <a:picLocks noChangeAspect="1"/>
          </p:cNvPicPr>
          <p:nvPr/>
        </p:nvPicPr>
        <p:blipFill>
          <a:blip r:embed="rId2"/>
          <a:stretch>
            <a:fillRect/>
          </a:stretch>
        </p:blipFill>
        <p:spPr>
          <a:xfrm>
            <a:off x="8277224" y="0"/>
            <a:ext cx="3914775" cy="5649280"/>
          </a:xfrm>
          <a:prstGeom prst="rect">
            <a:avLst/>
          </a:prstGeom>
        </p:spPr>
      </p:pic>
    </p:spTree>
    <p:extLst>
      <p:ext uri="{BB962C8B-B14F-4D97-AF65-F5344CB8AC3E}">
        <p14:creationId xmlns:p14="http://schemas.microsoft.com/office/powerpoint/2010/main" val="3590305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AF8D2-D19E-40B2-A641-02DD8E37676E}"/>
              </a:ext>
            </a:extLst>
          </p:cNvPr>
          <p:cNvSpPr>
            <a:spLocks noGrp="1"/>
          </p:cNvSpPr>
          <p:nvPr>
            <p:ph type="title"/>
          </p:nvPr>
        </p:nvSpPr>
        <p:spPr/>
        <p:txBody>
          <a:bodyPr/>
          <a:lstStyle/>
          <a:p>
            <a:r>
              <a:rPr kumimoji="1" lang="ja-JP" altLang="en-US" dirty="0"/>
              <a:t>第</a:t>
            </a:r>
            <a:r>
              <a:rPr kumimoji="1" lang="en-US" altLang="ja-JP" dirty="0"/>
              <a:t>3</a:t>
            </a:r>
            <a:r>
              <a:rPr kumimoji="1" lang="ja-JP" altLang="en-US" dirty="0"/>
              <a:t>挿話に関する評価</a:t>
            </a:r>
          </a:p>
        </p:txBody>
      </p:sp>
      <p:sp>
        <p:nvSpPr>
          <p:cNvPr id="3" name="コンテンツ プレースホルダー 2">
            <a:extLst>
              <a:ext uri="{FF2B5EF4-FFF2-40B4-BE49-F238E27FC236}">
                <a16:creationId xmlns:a16="http://schemas.microsoft.com/office/drawing/2014/main" id="{F3CE3ED2-F19E-4EEB-AC0F-5B3A91278E0A}"/>
              </a:ext>
            </a:extLst>
          </p:cNvPr>
          <p:cNvSpPr>
            <a:spLocks noGrp="1"/>
          </p:cNvSpPr>
          <p:nvPr>
            <p:ph idx="1"/>
          </p:nvPr>
        </p:nvSpPr>
        <p:spPr>
          <a:xfrm>
            <a:off x="838200" y="1825624"/>
            <a:ext cx="10515600" cy="4826187"/>
          </a:xfrm>
        </p:spPr>
        <p:txBody>
          <a:bodyPr>
            <a:normAutofit fontScale="92500" lnSpcReduction="10000"/>
          </a:bodyPr>
          <a:lstStyle/>
          <a:p>
            <a:pPr marL="0" indent="0">
              <a:buNone/>
            </a:pPr>
            <a:r>
              <a:rPr kumimoji="1" lang="ja-JP" altLang="en-US" dirty="0"/>
              <a:t>☆アンダーソンとヒープ</a:t>
            </a:r>
            <a:endParaRPr kumimoji="1" lang="en-US" altLang="ja-JP" dirty="0"/>
          </a:p>
          <a:p>
            <a:pPr marL="0" indent="0">
              <a:buNone/>
            </a:pPr>
            <a:endParaRPr lang="en-US" altLang="ja-JP" dirty="0"/>
          </a:p>
          <a:p>
            <a:pPr marL="0" indent="0">
              <a:buNone/>
            </a:pPr>
            <a:r>
              <a:rPr kumimoji="1" lang="ja-JP" altLang="en-US" dirty="0"/>
              <a:t>　マーガレット・アンダーソンは芸術家の頭の中を覗きたいと常々思っていた。ジェーン・ヒープとは何時間もかけて、それに関連する疑問を探り続けた。・・・・・・アンダーソンは「プロテウス」挿話まで一気に読み、錆びた靴が登場すると読むのをやめて顔を上げ、ヒ－プに言った。「こんな美しいものには二度と出会えないわ。人生最後の仕事になるとしても、これを印刷しないと</a:t>
            </a:r>
            <a:r>
              <a:rPr kumimoji="1" lang="en-US" altLang="ja-JP" dirty="0"/>
              <a:t>(This is the most beautiful thing we’ll ever have. We’ll print it if it’s the last effort of our lives.)</a:t>
            </a:r>
            <a:r>
              <a:rPr kumimoji="1" lang="ja-JP" altLang="en-US" dirty="0"/>
              <a:t>」</a:t>
            </a:r>
            <a:endParaRPr kumimoji="1" lang="en-US" altLang="ja-JP" dirty="0"/>
          </a:p>
          <a:p>
            <a:pPr marL="0" indent="0">
              <a:buNone/>
            </a:pPr>
            <a:endParaRPr lang="en-US" altLang="ja-JP" dirty="0"/>
          </a:p>
          <a:p>
            <a:pPr marL="0" indent="0">
              <a:buNone/>
            </a:pPr>
            <a:r>
              <a:rPr kumimoji="1" lang="ja-JP" altLang="en-US" dirty="0"/>
              <a:t>原文→</a:t>
            </a:r>
            <a:r>
              <a:rPr kumimoji="1" lang="en-US" altLang="ja-JP" dirty="0"/>
              <a:t>Kevin Birmingham. </a:t>
            </a:r>
            <a:r>
              <a:rPr kumimoji="1" lang="en-US" altLang="ja-JP" i="1" dirty="0"/>
              <a:t>The Most Dangerous Book: The Battle for James Joyce’s</a:t>
            </a:r>
            <a:r>
              <a:rPr kumimoji="1" lang="en-US" altLang="ja-JP" dirty="0"/>
              <a:t> Ulysses. Penguin, 2014, p.118.</a:t>
            </a:r>
            <a:endParaRPr kumimoji="1" lang="ja-JP" altLang="en-US" dirty="0"/>
          </a:p>
        </p:txBody>
      </p:sp>
    </p:spTree>
    <p:extLst>
      <p:ext uri="{BB962C8B-B14F-4D97-AF65-F5344CB8AC3E}">
        <p14:creationId xmlns:p14="http://schemas.microsoft.com/office/powerpoint/2010/main" val="11423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14E89-8D5F-4430-A6B8-A4976799383E}"/>
              </a:ext>
            </a:extLst>
          </p:cNvPr>
          <p:cNvSpPr>
            <a:spLocks noGrp="1"/>
          </p:cNvSpPr>
          <p:nvPr>
            <p:ph type="title"/>
          </p:nvPr>
        </p:nvSpPr>
        <p:spPr/>
        <p:txBody>
          <a:bodyPr/>
          <a:lstStyle/>
          <a:p>
            <a:r>
              <a:rPr kumimoji="1" lang="ja-JP" altLang="en-US" dirty="0"/>
              <a:t>４度の発禁</a:t>
            </a:r>
            <a:r>
              <a:rPr kumimoji="1" lang="en-US" altLang="ja-JP" dirty="0"/>
              <a:t>(Suppression)</a:t>
            </a:r>
            <a:endParaRPr kumimoji="1" lang="ja-JP" altLang="en-US" dirty="0"/>
          </a:p>
        </p:txBody>
      </p:sp>
      <p:sp>
        <p:nvSpPr>
          <p:cNvPr id="3" name="コンテンツ プレースホルダー 2">
            <a:extLst>
              <a:ext uri="{FF2B5EF4-FFF2-40B4-BE49-F238E27FC236}">
                <a16:creationId xmlns:a16="http://schemas.microsoft.com/office/drawing/2014/main" id="{7E44B02C-E02A-47D8-9407-0F24E1C23FE8}"/>
              </a:ext>
            </a:extLst>
          </p:cNvPr>
          <p:cNvSpPr>
            <a:spLocks noGrp="1"/>
          </p:cNvSpPr>
          <p:nvPr>
            <p:ph idx="1"/>
          </p:nvPr>
        </p:nvSpPr>
        <p:spPr>
          <a:xfrm>
            <a:off x="838199" y="1825624"/>
            <a:ext cx="11066929" cy="4781363"/>
          </a:xfrm>
        </p:spPr>
        <p:txBody>
          <a:bodyPr>
            <a:normAutofit fontScale="92500" lnSpcReduction="10000"/>
          </a:bodyPr>
          <a:lstStyle/>
          <a:p>
            <a:pPr marL="0" indent="0">
              <a:buNone/>
            </a:pPr>
            <a:r>
              <a:rPr kumimoji="1" lang="ja-JP" altLang="en-US" dirty="0"/>
              <a:t>①</a:t>
            </a:r>
            <a:r>
              <a:rPr kumimoji="1" lang="en-US" altLang="ja-JP" dirty="0"/>
              <a:t>1919</a:t>
            </a:r>
            <a:r>
              <a:rPr kumimoji="1" lang="ja-JP" altLang="en-US" dirty="0"/>
              <a:t>年</a:t>
            </a:r>
            <a:r>
              <a:rPr kumimoji="1" lang="en-US" altLang="ja-JP" dirty="0"/>
              <a:t>1</a:t>
            </a:r>
            <a:r>
              <a:rPr kumimoji="1" lang="ja-JP" altLang="en-US" dirty="0"/>
              <a:t>月号　第</a:t>
            </a:r>
            <a:r>
              <a:rPr kumimoji="1" lang="en-US" altLang="ja-JP" dirty="0"/>
              <a:t>8</a:t>
            </a:r>
            <a:r>
              <a:rPr kumimoji="1" lang="ja-JP" altLang="en-US" dirty="0"/>
              <a:t>挿話前半</a:t>
            </a:r>
            <a:r>
              <a:rPr kumimoji="1" lang="en-US" altLang="ja-JP" dirty="0"/>
              <a:t>(</a:t>
            </a:r>
            <a:r>
              <a:rPr kumimoji="1" lang="en-US" altLang="ja-JP" i="1" dirty="0"/>
              <a:t>U</a:t>
            </a:r>
            <a:r>
              <a:rPr kumimoji="1" lang="en-US" altLang="ja-JP" dirty="0"/>
              <a:t> 8.1-102)</a:t>
            </a:r>
          </a:p>
          <a:p>
            <a:pPr marL="0" indent="0">
              <a:buNone/>
            </a:pPr>
            <a:r>
              <a:rPr lang="ja-JP" altLang="en-US" dirty="0"/>
              <a:t>②</a:t>
            </a:r>
            <a:r>
              <a:rPr lang="en-US" altLang="ja-JP" dirty="0"/>
              <a:t>1919</a:t>
            </a:r>
            <a:r>
              <a:rPr lang="ja-JP" altLang="en-US" dirty="0"/>
              <a:t>年</a:t>
            </a:r>
            <a:r>
              <a:rPr lang="en-US" altLang="ja-JP" dirty="0"/>
              <a:t>5</a:t>
            </a:r>
            <a:r>
              <a:rPr lang="ja-JP" altLang="en-US" dirty="0"/>
              <a:t>月号　第</a:t>
            </a:r>
            <a:r>
              <a:rPr lang="en-US" altLang="ja-JP" dirty="0"/>
              <a:t>9</a:t>
            </a:r>
            <a:r>
              <a:rPr lang="ja-JP" altLang="en-US" dirty="0"/>
              <a:t>挿話後半</a:t>
            </a:r>
            <a:r>
              <a:rPr lang="en-US" altLang="ja-JP" dirty="0"/>
              <a:t>(</a:t>
            </a:r>
            <a:r>
              <a:rPr lang="en-US" altLang="ja-JP" i="1" dirty="0"/>
              <a:t>U</a:t>
            </a:r>
            <a:r>
              <a:rPr lang="en-US" altLang="ja-JP" dirty="0"/>
              <a:t> 9.487-1225)</a:t>
            </a:r>
          </a:p>
          <a:p>
            <a:pPr marL="0" indent="0">
              <a:buNone/>
            </a:pPr>
            <a:r>
              <a:rPr kumimoji="1" lang="ja-JP" altLang="en-US" dirty="0"/>
              <a:t>③</a:t>
            </a:r>
            <a:r>
              <a:rPr kumimoji="1" lang="en-US" altLang="ja-JP" dirty="0"/>
              <a:t>1920</a:t>
            </a:r>
            <a:r>
              <a:rPr kumimoji="1" lang="ja-JP" altLang="en-US" dirty="0"/>
              <a:t>年</a:t>
            </a:r>
            <a:r>
              <a:rPr kumimoji="1" lang="en-US" altLang="ja-JP" dirty="0"/>
              <a:t>1</a:t>
            </a:r>
            <a:r>
              <a:rPr kumimoji="1" lang="ja-JP" altLang="en-US" dirty="0"/>
              <a:t>月号　第</a:t>
            </a:r>
            <a:r>
              <a:rPr kumimoji="1" lang="en-US" altLang="ja-JP" dirty="0"/>
              <a:t>12</a:t>
            </a:r>
            <a:r>
              <a:rPr kumimoji="1" lang="ja-JP" altLang="en-US" dirty="0"/>
              <a:t>挿話の第</a:t>
            </a:r>
            <a:r>
              <a:rPr kumimoji="1" lang="en-US" altLang="ja-JP" dirty="0"/>
              <a:t>3</a:t>
            </a:r>
            <a:r>
              <a:rPr kumimoji="1" lang="ja-JP" altLang="en-US" dirty="0"/>
              <a:t>回連載（全</a:t>
            </a:r>
            <a:r>
              <a:rPr kumimoji="1" lang="en-US" altLang="ja-JP" dirty="0"/>
              <a:t>4</a:t>
            </a:r>
            <a:r>
              <a:rPr kumimoji="1" lang="ja-JP" altLang="en-US" dirty="0"/>
              <a:t>回）</a:t>
            </a:r>
            <a:r>
              <a:rPr kumimoji="1" lang="en-US" altLang="ja-JP" dirty="0"/>
              <a:t>(</a:t>
            </a:r>
            <a:r>
              <a:rPr kumimoji="1" lang="en-US" altLang="ja-JP" i="1" dirty="0"/>
              <a:t>U</a:t>
            </a:r>
            <a:r>
              <a:rPr kumimoji="1" lang="en-US" altLang="ja-JP" dirty="0"/>
              <a:t> 12.1267-1675)</a:t>
            </a:r>
          </a:p>
          <a:p>
            <a:pPr marL="0" indent="0">
              <a:buNone/>
            </a:pPr>
            <a:endParaRPr kumimoji="1" lang="en-US" altLang="ja-JP" dirty="0"/>
          </a:p>
          <a:p>
            <a:pPr marL="0" indent="0">
              <a:buNone/>
            </a:pPr>
            <a:r>
              <a:rPr lang="ja-JP" altLang="en-US" dirty="0"/>
              <a:t>④</a:t>
            </a:r>
            <a:r>
              <a:rPr lang="en-US" altLang="ja-JP" dirty="0"/>
              <a:t>1920</a:t>
            </a:r>
            <a:r>
              <a:rPr lang="ja-JP" altLang="en-US" dirty="0"/>
              <a:t>年</a:t>
            </a:r>
            <a:r>
              <a:rPr lang="en-US" altLang="ja-JP" dirty="0"/>
              <a:t>7-8</a:t>
            </a:r>
            <a:r>
              <a:rPr lang="ja-JP" altLang="en-US" dirty="0"/>
              <a:t>月号　第</a:t>
            </a:r>
            <a:r>
              <a:rPr lang="en-US" altLang="ja-JP" dirty="0"/>
              <a:t>13</a:t>
            </a:r>
            <a:r>
              <a:rPr lang="ja-JP" altLang="en-US" dirty="0"/>
              <a:t>挿話の第</a:t>
            </a:r>
            <a:r>
              <a:rPr lang="en-US" altLang="ja-JP" dirty="0"/>
              <a:t>3</a:t>
            </a:r>
            <a:r>
              <a:rPr lang="ja-JP" altLang="en-US" dirty="0"/>
              <a:t>回連載（全</a:t>
            </a:r>
            <a:r>
              <a:rPr lang="en-US" altLang="ja-JP" dirty="0"/>
              <a:t>3</a:t>
            </a:r>
            <a:r>
              <a:rPr lang="ja-JP" altLang="en-US" dirty="0"/>
              <a:t>回）</a:t>
            </a:r>
            <a:r>
              <a:rPr lang="en-US" altLang="ja-JP" dirty="0"/>
              <a:t>(</a:t>
            </a:r>
            <a:r>
              <a:rPr lang="en-US" altLang="ja-JP" i="1" dirty="0"/>
              <a:t>U</a:t>
            </a:r>
            <a:r>
              <a:rPr lang="en-US" altLang="ja-JP" dirty="0"/>
              <a:t> 13.674-1306)</a:t>
            </a:r>
          </a:p>
          <a:p>
            <a:pPr marL="0" indent="0">
              <a:buNone/>
            </a:pPr>
            <a:endParaRPr kumimoji="1" lang="en-US" altLang="ja-JP" dirty="0"/>
          </a:p>
          <a:p>
            <a:pPr marL="0" indent="0">
              <a:buNone/>
            </a:pPr>
            <a:r>
              <a:rPr kumimoji="1" lang="ja-JP" altLang="en-US" dirty="0"/>
              <a:t>「ニューヨーク悪徳防止協会</a:t>
            </a:r>
            <a:r>
              <a:rPr lang="en-US" altLang="ja-JP" dirty="0"/>
              <a:t>(the New York Society for the Suppression of Vice)</a:t>
            </a:r>
            <a:r>
              <a:rPr lang="ja-JP" altLang="en-US" dirty="0"/>
              <a:t>」</a:t>
            </a:r>
            <a:r>
              <a:rPr kumimoji="1" lang="ja-JP" altLang="en-US" dirty="0"/>
              <a:t>、第二代会長ジョン・サムナー</a:t>
            </a:r>
            <a:r>
              <a:rPr kumimoji="1" lang="en-US" altLang="ja-JP" dirty="0"/>
              <a:t>(John Sumner; 1876–1971)</a:t>
            </a:r>
            <a:r>
              <a:rPr kumimoji="1" lang="ja-JP" altLang="en-US" dirty="0"/>
              <a:t>によって、</a:t>
            </a:r>
            <a:r>
              <a:rPr kumimoji="1" lang="en-US" altLang="ja-JP" dirty="0"/>
              <a:t>A&amp;H</a:t>
            </a:r>
            <a:r>
              <a:rPr kumimoji="1" lang="ja-JP" altLang="en-US" dirty="0"/>
              <a:t>は告訴される</a:t>
            </a:r>
            <a:endParaRPr kumimoji="1" lang="en-US" altLang="ja-JP" dirty="0"/>
          </a:p>
          <a:p>
            <a:pPr marL="0" indent="0">
              <a:buNone/>
            </a:pPr>
            <a:r>
              <a:rPr lang="ja-JP" altLang="en-US" dirty="0"/>
              <a:t>→</a:t>
            </a:r>
            <a:r>
              <a:rPr lang="en-US" altLang="ja-JP" dirty="0"/>
              <a:t>1921</a:t>
            </a:r>
            <a:r>
              <a:rPr lang="ja-JP" altLang="en-US" dirty="0"/>
              <a:t>年</a:t>
            </a:r>
            <a:r>
              <a:rPr lang="en-US" altLang="ja-JP" dirty="0"/>
              <a:t>2</a:t>
            </a:r>
            <a:r>
              <a:rPr lang="ja-JP" altLang="en-US" dirty="0"/>
              <a:t>月に</a:t>
            </a:r>
            <a:r>
              <a:rPr lang="en-US" altLang="ja-JP" dirty="0"/>
              <a:t>『</a:t>
            </a:r>
            <a:r>
              <a:rPr lang="ja-JP" altLang="en-US" dirty="0"/>
              <a:t>ユリシーズ</a:t>
            </a:r>
            <a:r>
              <a:rPr lang="en-US" altLang="ja-JP" dirty="0"/>
              <a:t>』</a:t>
            </a:r>
            <a:r>
              <a:rPr lang="ja-JP" altLang="en-US" dirty="0"/>
              <a:t>は猥褻であるという「有罪」判決が下される</a:t>
            </a:r>
            <a:endParaRPr lang="en-US" altLang="ja-JP" dirty="0"/>
          </a:p>
          <a:p>
            <a:pPr marL="0" indent="0">
              <a:buNone/>
            </a:pPr>
            <a:r>
              <a:rPr kumimoji="1" lang="ja-JP" altLang="en-US" dirty="0"/>
              <a:t>→</a:t>
            </a:r>
            <a:r>
              <a:rPr kumimoji="1" lang="en-US" altLang="ja-JP" dirty="0"/>
              <a:t>『</a:t>
            </a:r>
            <a:r>
              <a:rPr kumimoji="1" lang="ja-JP" altLang="en-US" dirty="0"/>
              <a:t>ユリシーズ</a:t>
            </a:r>
            <a:r>
              <a:rPr kumimoji="1" lang="en-US" altLang="ja-JP" dirty="0"/>
              <a:t>』</a:t>
            </a:r>
            <a:r>
              <a:rPr kumimoji="1" lang="ja-JP" altLang="en-US" dirty="0"/>
              <a:t>連載の中止：</a:t>
            </a:r>
            <a:r>
              <a:rPr kumimoji="1" lang="en-US" altLang="ja-JP" dirty="0"/>
              <a:t>1920</a:t>
            </a:r>
            <a:r>
              <a:rPr kumimoji="1" lang="ja-JP" altLang="en-US" dirty="0"/>
              <a:t>年</a:t>
            </a:r>
            <a:r>
              <a:rPr kumimoji="1" lang="en-US" altLang="ja-JP" dirty="0"/>
              <a:t>9-12</a:t>
            </a:r>
            <a:r>
              <a:rPr kumimoji="1" lang="ja-JP" altLang="en-US" dirty="0"/>
              <a:t>月合併号</a:t>
            </a:r>
            <a:r>
              <a:rPr kumimoji="1" lang="en-US" altLang="ja-JP" dirty="0"/>
              <a:t>(</a:t>
            </a:r>
            <a:r>
              <a:rPr kumimoji="1" lang="en-US" altLang="ja-JP" i="1" dirty="0"/>
              <a:t>U</a:t>
            </a:r>
            <a:r>
              <a:rPr kumimoji="1" lang="en-US" altLang="ja-JP" dirty="0"/>
              <a:t> 14.1-400)</a:t>
            </a:r>
            <a:endParaRPr kumimoji="1" lang="ja-JP" altLang="en-US" dirty="0"/>
          </a:p>
        </p:txBody>
      </p:sp>
    </p:spTree>
    <p:extLst>
      <p:ext uri="{BB962C8B-B14F-4D97-AF65-F5344CB8AC3E}">
        <p14:creationId xmlns:p14="http://schemas.microsoft.com/office/powerpoint/2010/main" val="408226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185D6D-CF13-48D5-8190-59A202D22ED8}"/>
              </a:ext>
            </a:extLst>
          </p:cNvPr>
          <p:cNvSpPr>
            <a:spLocks noGrp="1"/>
          </p:cNvSpPr>
          <p:nvPr>
            <p:ph type="title"/>
          </p:nvPr>
        </p:nvSpPr>
        <p:spPr/>
        <p:txBody>
          <a:bodyPr/>
          <a:lstStyle/>
          <a:p>
            <a:r>
              <a:rPr kumimoji="1" lang="ja-JP" altLang="en-US" dirty="0"/>
              <a:t>パウンドおよびアンダーソンの「検閲」が意味するもの</a:t>
            </a:r>
          </a:p>
        </p:txBody>
      </p:sp>
      <p:sp>
        <p:nvSpPr>
          <p:cNvPr id="3" name="コンテンツ プレースホルダー 2">
            <a:extLst>
              <a:ext uri="{FF2B5EF4-FFF2-40B4-BE49-F238E27FC236}">
                <a16:creationId xmlns:a16="http://schemas.microsoft.com/office/drawing/2014/main" id="{4D2559E8-C11C-4BE7-94B4-216B96508871}"/>
              </a:ext>
            </a:extLst>
          </p:cNvPr>
          <p:cNvSpPr>
            <a:spLocks noGrp="1"/>
          </p:cNvSpPr>
          <p:nvPr>
            <p:ph idx="1"/>
          </p:nvPr>
        </p:nvSpPr>
        <p:spPr>
          <a:xfrm>
            <a:off x="838200" y="2026023"/>
            <a:ext cx="10842812" cy="4643718"/>
          </a:xfrm>
        </p:spPr>
        <p:txBody>
          <a:bodyPr>
            <a:normAutofit lnSpcReduction="10000"/>
          </a:bodyPr>
          <a:lstStyle/>
          <a:p>
            <a:pPr marL="0" indent="0">
              <a:buNone/>
            </a:pPr>
            <a:r>
              <a:rPr kumimoji="1" lang="ja-JP" altLang="en-US" dirty="0"/>
              <a:t>「検閲</a:t>
            </a:r>
            <a:r>
              <a:rPr kumimoji="1" lang="en-US" altLang="ja-JP" dirty="0"/>
              <a:t>(censorship)</a:t>
            </a:r>
            <a:r>
              <a:rPr kumimoji="1" lang="ja-JP" altLang="en-US" dirty="0"/>
              <a:t>」は、（種々の理由はあれ）常に「自己検閲</a:t>
            </a:r>
            <a:r>
              <a:rPr kumimoji="1" lang="en-US" altLang="ja-JP" dirty="0"/>
              <a:t>(self-censorship)</a:t>
            </a:r>
            <a:r>
              <a:rPr kumimoji="1" lang="ja-JP" altLang="en-US" dirty="0"/>
              <a:t>」から始まる</a:t>
            </a:r>
            <a:endParaRPr kumimoji="1" lang="en-US" altLang="ja-JP" dirty="0"/>
          </a:p>
          <a:p>
            <a:pPr marL="0" indent="0">
              <a:buNone/>
            </a:pPr>
            <a:endParaRPr lang="en-US" altLang="ja-JP" dirty="0"/>
          </a:p>
          <a:p>
            <a:pPr marL="0" indent="0">
              <a:buNone/>
            </a:pPr>
            <a:r>
              <a:rPr lang="ja-JP" altLang="en-US" dirty="0"/>
              <a:t>近代の「権力」の在り方＝「一望監視方式（パノプティコン）」</a:t>
            </a:r>
            <a:br>
              <a:rPr lang="en-US" altLang="ja-JP" dirty="0"/>
            </a:br>
            <a:r>
              <a:rPr lang="ja-JP" altLang="en-US" dirty="0"/>
              <a:t>ミシェル・フーコー（</a:t>
            </a:r>
            <a:r>
              <a:rPr lang="en-US" altLang="ja-JP" dirty="0"/>
              <a:t>1926-84)『</a:t>
            </a:r>
            <a:r>
              <a:rPr lang="ja-JP" altLang="en-US" dirty="0"/>
              <a:t>監獄の誕生</a:t>
            </a:r>
            <a:r>
              <a:rPr lang="en-US" altLang="ja-JP" dirty="0"/>
              <a:t>』</a:t>
            </a:r>
            <a:r>
              <a:rPr lang="ja-JP" altLang="en-US" dirty="0"/>
              <a:t>（</a:t>
            </a:r>
            <a:r>
              <a:rPr lang="en-US" altLang="ja-JP" dirty="0"/>
              <a:t>1975</a:t>
            </a:r>
            <a:r>
              <a:rPr lang="ja-JP" altLang="en-US" dirty="0"/>
              <a:t>年）の分析</a:t>
            </a:r>
            <a:br>
              <a:rPr lang="en-US" altLang="ja-JP" dirty="0"/>
            </a:br>
            <a:br>
              <a:rPr lang="en-US" altLang="ja-JP" dirty="0"/>
            </a:br>
            <a:endParaRPr lang="en-US" altLang="ja-JP" dirty="0"/>
          </a:p>
          <a:p>
            <a:pPr marL="0" indent="0">
              <a:buNone/>
            </a:pPr>
            <a:r>
              <a:rPr lang="ja-JP" altLang="en-US" dirty="0"/>
              <a:t>「可視性の領域を押しつけられ、その事態を承知する者は、みずから権力による強制に責任をもち、</a:t>
            </a:r>
            <a:r>
              <a:rPr lang="ja-JP" altLang="en-US" dirty="0">
                <a:solidFill>
                  <a:srgbClr val="FF0000"/>
                </a:solidFill>
              </a:rPr>
              <a:t>自発的に</a:t>
            </a:r>
            <a:r>
              <a:rPr lang="ja-JP" altLang="en-US" dirty="0"/>
              <a:t>その強制を自分自身に働かせて・・・・・・自分がみずからの服従強制の本源になる」（田村俶訳、新潮社、</a:t>
            </a:r>
            <a:r>
              <a:rPr lang="en-US" altLang="ja-JP" dirty="0"/>
              <a:t>1977</a:t>
            </a:r>
            <a:r>
              <a:rPr lang="ja-JP" altLang="en-US" dirty="0"/>
              <a:t>年、</a:t>
            </a:r>
            <a:r>
              <a:rPr lang="en-US" altLang="ja-JP" dirty="0"/>
              <a:t>204</a:t>
            </a:r>
            <a:r>
              <a:rPr lang="ja-JP" altLang="en-US" dirty="0"/>
              <a:t>頁）</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105255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2033EC-EF80-4CE7-9B13-91E0A35D5C3F}"/>
              </a:ext>
            </a:extLst>
          </p:cNvPr>
          <p:cNvPicPr>
            <a:picLocks noChangeAspect="1"/>
          </p:cNvPicPr>
          <p:nvPr/>
        </p:nvPicPr>
        <p:blipFill>
          <a:blip r:embed="rId2"/>
          <a:stretch>
            <a:fillRect/>
          </a:stretch>
        </p:blipFill>
        <p:spPr>
          <a:xfrm>
            <a:off x="6750424" y="1447343"/>
            <a:ext cx="5441576" cy="5410657"/>
          </a:xfrm>
          <a:prstGeom prst="rect">
            <a:avLst/>
          </a:prstGeom>
        </p:spPr>
      </p:pic>
      <p:sp>
        <p:nvSpPr>
          <p:cNvPr id="5" name="吹き出し: 円形 4">
            <a:extLst>
              <a:ext uri="{FF2B5EF4-FFF2-40B4-BE49-F238E27FC236}">
                <a16:creationId xmlns:a16="http://schemas.microsoft.com/office/drawing/2014/main" id="{6C1421C9-5967-4C8D-996E-719C9E92EC6D}"/>
              </a:ext>
            </a:extLst>
          </p:cNvPr>
          <p:cNvSpPr/>
          <p:nvPr/>
        </p:nvSpPr>
        <p:spPr>
          <a:xfrm>
            <a:off x="430306" y="681037"/>
            <a:ext cx="5011271" cy="3846139"/>
          </a:xfrm>
          <a:prstGeom prst="wedgeEllipseCallout">
            <a:avLst>
              <a:gd name="adj1" fmla="val 47104"/>
              <a:gd name="adj2" fmla="val 1362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t>社会の常識・規範・ルール</a:t>
            </a:r>
            <a:endParaRPr kumimoji="1" lang="en-US" altLang="ja-JP" sz="4400" dirty="0"/>
          </a:p>
          <a:p>
            <a:pPr algn="ctr"/>
            <a:r>
              <a:rPr lang="ja-JP" altLang="en-US" sz="4400" dirty="0"/>
              <a:t>→「法」≒権力</a:t>
            </a:r>
            <a:endParaRPr kumimoji="1" lang="ja-JP" altLang="en-US" sz="4400" dirty="0"/>
          </a:p>
        </p:txBody>
      </p:sp>
      <p:sp>
        <p:nvSpPr>
          <p:cNvPr id="6" name="矢印: 右 5">
            <a:extLst>
              <a:ext uri="{FF2B5EF4-FFF2-40B4-BE49-F238E27FC236}">
                <a16:creationId xmlns:a16="http://schemas.microsoft.com/office/drawing/2014/main" id="{3DA5CED2-3C07-4ED8-A8F7-AEE666131E38}"/>
              </a:ext>
            </a:extLst>
          </p:cNvPr>
          <p:cNvSpPr/>
          <p:nvPr/>
        </p:nvSpPr>
        <p:spPr>
          <a:xfrm>
            <a:off x="5181600" y="3429000"/>
            <a:ext cx="166869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959BD08-2899-4AB0-B39A-252D50EFDE20}"/>
              </a:ext>
            </a:extLst>
          </p:cNvPr>
          <p:cNvSpPr txBox="1"/>
          <p:nvPr/>
        </p:nvSpPr>
        <p:spPr>
          <a:xfrm>
            <a:off x="358588" y="4876800"/>
            <a:ext cx="5737411" cy="1815882"/>
          </a:xfrm>
          <a:prstGeom prst="rect">
            <a:avLst/>
          </a:prstGeom>
          <a:noFill/>
          <a:ln w="38100">
            <a:solidFill>
              <a:srgbClr val="0070C0"/>
            </a:solidFill>
          </a:ln>
        </p:spPr>
        <p:txBody>
          <a:bodyPr wrap="square" rtlCol="0">
            <a:spAutoFit/>
          </a:bodyPr>
          <a:lstStyle/>
          <a:p>
            <a:r>
              <a:rPr kumimoji="1" lang="ja-JP" altLang="en-US" sz="2800" dirty="0"/>
              <a:t>私たちはしばしば、検閲する「権力」は私たちの「外側」にあると考える。言うまでもなくこれはこれで一つの権力のあり方だが・・・</a:t>
            </a:r>
          </a:p>
        </p:txBody>
      </p:sp>
    </p:spTree>
    <p:extLst>
      <p:ext uri="{BB962C8B-B14F-4D97-AF65-F5344CB8AC3E}">
        <p14:creationId xmlns:p14="http://schemas.microsoft.com/office/powerpoint/2010/main" val="164240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2033EC-EF80-4CE7-9B13-91E0A35D5C3F}"/>
              </a:ext>
            </a:extLst>
          </p:cNvPr>
          <p:cNvPicPr>
            <a:picLocks noChangeAspect="1"/>
          </p:cNvPicPr>
          <p:nvPr/>
        </p:nvPicPr>
        <p:blipFill>
          <a:blip r:embed="rId2"/>
          <a:stretch>
            <a:fillRect/>
          </a:stretch>
        </p:blipFill>
        <p:spPr>
          <a:xfrm>
            <a:off x="6750424" y="1447343"/>
            <a:ext cx="5441576" cy="5410657"/>
          </a:xfrm>
          <a:prstGeom prst="rect">
            <a:avLst/>
          </a:prstGeom>
        </p:spPr>
      </p:pic>
      <p:sp>
        <p:nvSpPr>
          <p:cNvPr id="5" name="吹き出し: 円形 4">
            <a:extLst>
              <a:ext uri="{FF2B5EF4-FFF2-40B4-BE49-F238E27FC236}">
                <a16:creationId xmlns:a16="http://schemas.microsoft.com/office/drawing/2014/main" id="{6C1421C9-5967-4C8D-996E-719C9E92EC6D}"/>
              </a:ext>
            </a:extLst>
          </p:cNvPr>
          <p:cNvSpPr/>
          <p:nvPr/>
        </p:nvSpPr>
        <p:spPr>
          <a:xfrm>
            <a:off x="430306" y="681037"/>
            <a:ext cx="5011271" cy="3846139"/>
          </a:xfrm>
          <a:prstGeom prst="wedgeEllipseCallout">
            <a:avLst>
              <a:gd name="adj1" fmla="val 47104"/>
              <a:gd name="adj2" fmla="val 1362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t>社会の常識・規範・ルール</a:t>
            </a:r>
            <a:endParaRPr kumimoji="1" lang="en-US" altLang="ja-JP" sz="4400" dirty="0"/>
          </a:p>
          <a:p>
            <a:pPr algn="ctr"/>
            <a:r>
              <a:rPr lang="ja-JP" altLang="en-US" sz="4400" dirty="0"/>
              <a:t>→「法」≒権力</a:t>
            </a:r>
            <a:endParaRPr kumimoji="1" lang="ja-JP" altLang="en-US" sz="4400" dirty="0"/>
          </a:p>
        </p:txBody>
      </p:sp>
      <p:sp>
        <p:nvSpPr>
          <p:cNvPr id="6" name="矢印: 右 5">
            <a:extLst>
              <a:ext uri="{FF2B5EF4-FFF2-40B4-BE49-F238E27FC236}">
                <a16:creationId xmlns:a16="http://schemas.microsoft.com/office/drawing/2014/main" id="{3DA5CED2-3C07-4ED8-A8F7-AEE666131E38}"/>
              </a:ext>
            </a:extLst>
          </p:cNvPr>
          <p:cNvSpPr/>
          <p:nvPr/>
        </p:nvSpPr>
        <p:spPr>
          <a:xfrm>
            <a:off x="5181600" y="3429000"/>
            <a:ext cx="166869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959BD08-2899-4AB0-B39A-252D50EFDE20}"/>
              </a:ext>
            </a:extLst>
          </p:cNvPr>
          <p:cNvSpPr txBox="1"/>
          <p:nvPr/>
        </p:nvSpPr>
        <p:spPr>
          <a:xfrm>
            <a:off x="430306" y="5217459"/>
            <a:ext cx="5988424" cy="1384995"/>
          </a:xfrm>
          <a:prstGeom prst="rect">
            <a:avLst/>
          </a:prstGeom>
          <a:noFill/>
          <a:ln w="38100">
            <a:solidFill>
              <a:srgbClr val="0070C0"/>
            </a:solidFill>
          </a:ln>
        </p:spPr>
        <p:txBody>
          <a:bodyPr wrap="square" rtlCol="0">
            <a:spAutoFit/>
          </a:bodyPr>
          <a:lstStyle/>
          <a:p>
            <a:r>
              <a:rPr kumimoji="1" lang="ja-JP" altLang="en-US" sz="2800" dirty="0"/>
              <a:t>私たちは様々な検閲する「権力」を私たちの「内側」に取り込んでしまう（内面化）≒</a:t>
            </a:r>
            <a:r>
              <a:rPr kumimoji="1" lang="en-US" altLang="ja-JP" sz="2800" dirty="0"/>
              <a:t>〈</a:t>
            </a:r>
            <a:r>
              <a:rPr kumimoji="1" lang="ja-JP" altLang="en-US" sz="2800" dirty="0"/>
              <a:t>自発的服従</a:t>
            </a:r>
            <a:r>
              <a:rPr kumimoji="1" lang="en-US" altLang="ja-JP" sz="2800" dirty="0"/>
              <a:t>〉</a:t>
            </a:r>
            <a:r>
              <a:rPr kumimoji="1" lang="ja-JP" altLang="en-US" sz="2800" dirty="0"/>
              <a:t>→「自己検閲」</a:t>
            </a:r>
          </a:p>
        </p:txBody>
      </p:sp>
      <p:sp>
        <p:nvSpPr>
          <p:cNvPr id="8" name="吹き出し: 円形 7">
            <a:extLst>
              <a:ext uri="{FF2B5EF4-FFF2-40B4-BE49-F238E27FC236}">
                <a16:creationId xmlns:a16="http://schemas.microsoft.com/office/drawing/2014/main" id="{D2E305F4-D3BC-4801-B2A0-DE1AAE093AAE}"/>
              </a:ext>
            </a:extLst>
          </p:cNvPr>
          <p:cNvSpPr/>
          <p:nvPr/>
        </p:nvSpPr>
        <p:spPr>
          <a:xfrm>
            <a:off x="8991600" y="1501724"/>
            <a:ext cx="2008094" cy="1375947"/>
          </a:xfrm>
          <a:prstGeom prst="wedgeEllipseCallout">
            <a:avLst>
              <a:gd name="adj1" fmla="val 47104"/>
              <a:gd name="adj2" fmla="val 1362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社会の常識・規範・ルール</a:t>
            </a:r>
            <a:endParaRPr kumimoji="1" lang="en-US" altLang="ja-JP" sz="1600" dirty="0"/>
          </a:p>
          <a:p>
            <a:pPr algn="ctr"/>
            <a:r>
              <a:rPr lang="ja-JP" altLang="en-US" sz="1600" dirty="0"/>
              <a:t>→「法」≒権力</a:t>
            </a:r>
            <a:endParaRPr kumimoji="1" lang="ja-JP" altLang="en-US" sz="1600" dirty="0"/>
          </a:p>
        </p:txBody>
      </p:sp>
    </p:spTree>
    <p:extLst>
      <p:ext uri="{BB962C8B-B14F-4D97-AF65-F5344CB8AC3E}">
        <p14:creationId xmlns:p14="http://schemas.microsoft.com/office/powerpoint/2010/main" val="404326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D384B-8EEE-4FAA-A967-0DFE3307571C}"/>
              </a:ext>
            </a:extLst>
          </p:cNvPr>
          <p:cNvSpPr>
            <a:spLocks noGrp="1"/>
          </p:cNvSpPr>
          <p:nvPr>
            <p:ph type="title"/>
          </p:nvPr>
        </p:nvSpPr>
        <p:spPr/>
        <p:txBody>
          <a:bodyPr/>
          <a:lstStyle/>
          <a:p>
            <a:r>
              <a:rPr lang="ja-JP" altLang="en-US" dirty="0"/>
              <a:t>第</a:t>
            </a:r>
            <a:r>
              <a:rPr lang="en-US" altLang="ja-JP" dirty="0"/>
              <a:t>13</a:t>
            </a:r>
            <a:r>
              <a:rPr lang="ja-JP" altLang="en-US" dirty="0"/>
              <a:t>挿話の２つの文体</a:t>
            </a:r>
            <a:r>
              <a:rPr lang="en-US" altLang="ja-JP" dirty="0"/>
              <a:t>(style)</a:t>
            </a:r>
            <a:endParaRPr kumimoji="1" lang="ja-JP" altLang="en-US" dirty="0"/>
          </a:p>
        </p:txBody>
      </p:sp>
      <p:sp>
        <p:nvSpPr>
          <p:cNvPr id="3" name="コンテンツ プレースホルダー 2">
            <a:extLst>
              <a:ext uri="{FF2B5EF4-FFF2-40B4-BE49-F238E27FC236}">
                <a16:creationId xmlns:a16="http://schemas.microsoft.com/office/drawing/2014/main" id="{8335AECD-617E-4AAF-9EE5-EE614F9D49BD}"/>
              </a:ext>
            </a:extLst>
          </p:cNvPr>
          <p:cNvSpPr>
            <a:spLocks noGrp="1"/>
          </p:cNvSpPr>
          <p:nvPr>
            <p:ph idx="1"/>
          </p:nvPr>
        </p:nvSpPr>
        <p:spPr>
          <a:xfrm>
            <a:off x="838199" y="1825625"/>
            <a:ext cx="10959353" cy="4667250"/>
          </a:xfrm>
        </p:spPr>
        <p:txBody>
          <a:bodyPr>
            <a:normAutofit fontScale="92500" lnSpcReduction="10000"/>
          </a:bodyPr>
          <a:lstStyle/>
          <a:p>
            <a:pPr marL="0" indent="0">
              <a:buNone/>
            </a:pPr>
            <a:r>
              <a:rPr kumimoji="1" lang="ja-JP" altLang="en-US" dirty="0"/>
              <a:t>ガーティの「意識の流れ」≒「内面」</a:t>
            </a:r>
            <a:endParaRPr kumimoji="1" lang="en-US" altLang="ja-JP" dirty="0"/>
          </a:p>
          <a:p>
            <a:pPr marL="0" indent="0">
              <a:buNone/>
            </a:pPr>
            <a:r>
              <a:rPr kumimoji="1" lang="ja-JP" altLang="en-US" dirty="0"/>
              <a:t>と、ブルームの「意識の流れ」≒「内面」</a:t>
            </a:r>
            <a:endParaRPr kumimoji="1" lang="en-US" altLang="ja-JP" dirty="0"/>
          </a:p>
          <a:p>
            <a:pPr marL="0" indent="0">
              <a:buNone/>
            </a:pPr>
            <a:endParaRPr lang="en-US" altLang="ja-JP" dirty="0"/>
          </a:p>
          <a:p>
            <a:pPr marL="0" indent="0">
              <a:buNone/>
            </a:pPr>
            <a:r>
              <a:rPr lang="ja-JP" altLang="en-US" dirty="0"/>
              <a:t>この２つが切り替わる瞬間</a:t>
            </a:r>
            <a:endParaRPr lang="en-US" altLang="ja-JP" dirty="0"/>
          </a:p>
          <a:p>
            <a:pPr marL="0" indent="0">
              <a:buNone/>
            </a:pPr>
            <a:endParaRPr lang="en-US" altLang="ja-JP" dirty="0"/>
          </a:p>
          <a:p>
            <a:pPr marL="0" indent="0">
              <a:buNone/>
            </a:pPr>
            <a:r>
              <a:rPr lang="ja-JP" altLang="en-US" dirty="0"/>
              <a:t>　靴がきつすぎるのか？　いや。足が悪いんだ！　おお！</a:t>
            </a:r>
            <a:r>
              <a:rPr lang="en-US" altLang="ja-JP" dirty="0"/>
              <a:t>(</a:t>
            </a:r>
            <a:r>
              <a:rPr lang="en-US" altLang="ja-JP" i="1" dirty="0"/>
              <a:t>U</a:t>
            </a:r>
            <a:r>
              <a:rPr lang="en-US" altLang="ja-JP" dirty="0"/>
              <a:t>-</a:t>
            </a:r>
            <a:r>
              <a:rPr lang="ja-JP" altLang="en-US" dirty="0"/>
              <a:t>△ </a:t>
            </a:r>
            <a:r>
              <a:rPr lang="en-US" altLang="ja-JP" dirty="0"/>
              <a:t>13.452)</a:t>
            </a:r>
          </a:p>
          <a:p>
            <a:pPr marL="0" indent="0">
              <a:buNone/>
            </a:pPr>
            <a:r>
              <a:rPr lang="ja-JP" altLang="en-US" dirty="0"/>
              <a:t>　</a:t>
            </a:r>
            <a:r>
              <a:rPr lang="en-US" altLang="ja-JP" dirty="0"/>
              <a:t>Tight boots? No. She’s lame! O! (</a:t>
            </a:r>
            <a:r>
              <a:rPr lang="en-US" altLang="ja-JP" i="1" dirty="0"/>
              <a:t>U</a:t>
            </a:r>
            <a:r>
              <a:rPr lang="en-US" altLang="ja-JP" dirty="0"/>
              <a:t> 13.701)</a:t>
            </a:r>
          </a:p>
          <a:p>
            <a:pPr marL="0" indent="0">
              <a:buNone/>
            </a:pPr>
            <a:endParaRPr lang="en-US" altLang="ja-JP" dirty="0"/>
          </a:p>
          <a:p>
            <a:pPr marL="0" indent="0">
              <a:buNone/>
            </a:pPr>
            <a:r>
              <a:rPr lang="ja-JP" altLang="en-US" dirty="0"/>
              <a:t>→「足が不自由な」を意味する</a:t>
            </a:r>
            <a:r>
              <a:rPr lang="en-US" altLang="ja-JP" dirty="0"/>
              <a:t>“lame”</a:t>
            </a:r>
            <a:r>
              <a:rPr lang="ja-JP" altLang="en-US" dirty="0"/>
              <a:t>（今日では、</a:t>
            </a:r>
            <a:r>
              <a:rPr lang="en-US" altLang="ja-JP" dirty="0"/>
              <a:t>“</a:t>
            </a:r>
            <a:r>
              <a:rPr lang="en-IE" altLang="ja-JP" dirty="0"/>
              <a:t>physically disabled”</a:t>
            </a:r>
            <a:r>
              <a:rPr lang="ja-JP" altLang="en-US" dirty="0"/>
              <a:t>とすべき箇所）は、ガーティの意識の中では、「あのたった一つの欠陥</a:t>
            </a:r>
            <a:r>
              <a:rPr lang="en-US" altLang="ja-JP" dirty="0"/>
              <a:t>(that one shortcoming)</a:t>
            </a:r>
            <a:r>
              <a:rPr lang="ja-JP" altLang="en-US" dirty="0"/>
              <a:t>」</a:t>
            </a:r>
            <a:r>
              <a:rPr lang="en-IE" altLang="ja-JP" dirty="0"/>
              <a:t>(</a:t>
            </a:r>
            <a:r>
              <a:rPr lang="en-IE" altLang="ja-JP" i="1" dirty="0"/>
              <a:t>U</a:t>
            </a:r>
            <a:r>
              <a:rPr lang="en-IE" altLang="ja-JP" dirty="0"/>
              <a:t>-△ 13.</a:t>
            </a:r>
            <a:r>
              <a:rPr lang="en-US" altLang="ja-JP" dirty="0"/>
              <a:t>444</a:t>
            </a:r>
            <a:r>
              <a:rPr lang="en-IE" altLang="ja-JP" dirty="0"/>
              <a:t>)</a:t>
            </a:r>
            <a:r>
              <a:rPr lang="ja-JP" altLang="en-US" dirty="0"/>
              <a:t>と描写される</a:t>
            </a:r>
            <a:endParaRPr lang="en-IE" altLang="ja-JP" dirty="0"/>
          </a:p>
          <a:p>
            <a:pPr marL="0" indent="0">
              <a:buNone/>
            </a:pPr>
            <a:endParaRPr lang="en-US" altLang="ja-JP" dirty="0"/>
          </a:p>
        </p:txBody>
      </p:sp>
    </p:spTree>
    <p:extLst>
      <p:ext uri="{BB962C8B-B14F-4D97-AF65-F5344CB8AC3E}">
        <p14:creationId xmlns:p14="http://schemas.microsoft.com/office/powerpoint/2010/main" val="13751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anim calcmode="lin" valueType="num">
                                      <p:cBhvr>
                                        <p:cTn id="2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500D7C-126F-4954-9A89-842B2E1575B8}"/>
              </a:ext>
            </a:extLst>
          </p:cNvPr>
          <p:cNvSpPr>
            <a:spLocks noGrp="1"/>
          </p:cNvSpPr>
          <p:nvPr>
            <p:ph type="title"/>
          </p:nvPr>
        </p:nvSpPr>
        <p:spPr/>
        <p:txBody>
          <a:bodyPr/>
          <a:lstStyle/>
          <a:p>
            <a:r>
              <a:rPr kumimoji="1" lang="ja-JP" altLang="en-US" dirty="0"/>
              <a:t>無意識的に行われる「検閲」</a:t>
            </a:r>
          </a:p>
        </p:txBody>
      </p:sp>
      <p:sp>
        <p:nvSpPr>
          <p:cNvPr id="3" name="コンテンツ プレースホルダー 2">
            <a:extLst>
              <a:ext uri="{FF2B5EF4-FFF2-40B4-BE49-F238E27FC236}">
                <a16:creationId xmlns:a16="http://schemas.microsoft.com/office/drawing/2014/main" id="{C15C86DF-4BF0-45C6-84F0-088C2AE02983}"/>
              </a:ext>
            </a:extLst>
          </p:cNvPr>
          <p:cNvSpPr>
            <a:spLocks noGrp="1"/>
          </p:cNvSpPr>
          <p:nvPr>
            <p:ph idx="1"/>
          </p:nvPr>
        </p:nvSpPr>
        <p:spPr>
          <a:xfrm>
            <a:off x="838200" y="1825624"/>
            <a:ext cx="10950388" cy="4781363"/>
          </a:xfrm>
        </p:spPr>
        <p:txBody>
          <a:bodyPr>
            <a:normAutofit fontScale="92500" lnSpcReduction="20000"/>
          </a:bodyPr>
          <a:lstStyle/>
          <a:p>
            <a:pPr marL="0" indent="0">
              <a:buNone/>
            </a:pPr>
            <a:r>
              <a:rPr kumimoji="1" lang="ja-JP" altLang="en-US" dirty="0">
                <a:solidFill>
                  <a:srgbClr val="FF0000"/>
                </a:solidFill>
              </a:rPr>
              <a:t>あのこと</a:t>
            </a:r>
            <a:r>
              <a:rPr kumimoji="1" lang="en-US" altLang="ja-JP" dirty="0">
                <a:solidFill>
                  <a:srgbClr val="FF0000"/>
                </a:solidFill>
              </a:rPr>
              <a:t>(that)</a:t>
            </a:r>
            <a:r>
              <a:rPr kumimoji="1" lang="ja-JP" altLang="en-US" dirty="0"/>
              <a:t>を告白したときあたしは顔を見られてるような気がして髪のつけ根まで真っ赤になったけど神父様はおっしゃったわ、何も悩むことはないそれは自然の呼び声にすぎず人間はみんなこの世では自然法則にしたがうべきものですから神の定め給うた女の本性から生ずるものは罪業ではありませんと、そうおっしゃって、聖母マリア御自身ですら大天使ガブリエルに申されたではありませんか、汝の言葉のごとく我に成れかしと。</a:t>
            </a:r>
            <a:r>
              <a:rPr kumimoji="1" lang="en-US" altLang="ja-JP" dirty="0"/>
              <a:t>(</a:t>
            </a:r>
            <a:r>
              <a:rPr lang="en-IE" altLang="ja-JP" i="1" dirty="0"/>
              <a:t>U</a:t>
            </a:r>
            <a:r>
              <a:rPr lang="en-IE" altLang="ja-JP" dirty="0"/>
              <a:t>-△ 13.</a:t>
            </a:r>
            <a:r>
              <a:rPr kumimoji="1" lang="en-US" altLang="ja-JP" dirty="0"/>
              <a:t>433)</a:t>
            </a:r>
          </a:p>
          <a:p>
            <a:pPr marL="0" indent="0">
              <a:buNone/>
            </a:pPr>
            <a:endParaRPr lang="en-US" altLang="ja-JP" dirty="0"/>
          </a:p>
          <a:p>
            <a:pPr marL="0" indent="0">
              <a:buNone/>
            </a:pPr>
            <a:r>
              <a:rPr lang="ja-JP" altLang="en-US" dirty="0"/>
              <a:t>ある種の感覚が彼女の全身を貫き頭の皮膚の感じとコルセットが当るあの苛立たしさとでまた</a:t>
            </a:r>
            <a:r>
              <a:rPr lang="ja-JP" altLang="en-US" dirty="0">
                <a:solidFill>
                  <a:srgbClr val="FF0000"/>
                </a:solidFill>
              </a:rPr>
              <a:t>あれ</a:t>
            </a:r>
            <a:r>
              <a:rPr lang="en-US" altLang="ja-JP" dirty="0">
                <a:solidFill>
                  <a:srgbClr val="FF0000"/>
                </a:solidFill>
              </a:rPr>
              <a:t>(that thing)</a:t>
            </a:r>
            <a:r>
              <a:rPr lang="ja-JP" altLang="en-US" dirty="0"/>
              <a:t>が近づいたのだなとわかるのはこの前やはりこんな調子になったのも新月が来て髪を切り揃えるときだったからです。</a:t>
            </a:r>
            <a:r>
              <a:rPr lang="en-US" altLang="ja-JP" dirty="0"/>
              <a:t>(</a:t>
            </a:r>
            <a:r>
              <a:rPr lang="en-IE" altLang="ja-JP" i="1" dirty="0"/>
              <a:t>U</a:t>
            </a:r>
            <a:r>
              <a:rPr lang="en-IE" altLang="ja-JP" dirty="0"/>
              <a:t>-△ 13.</a:t>
            </a:r>
            <a:r>
              <a:rPr lang="en-US" altLang="ja-JP" dirty="0"/>
              <a:t>438-39)</a:t>
            </a:r>
          </a:p>
          <a:p>
            <a:pPr marL="0" indent="0">
              <a:buNone/>
            </a:pPr>
            <a:endParaRPr lang="en-US" altLang="ja-JP" dirty="0"/>
          </a:p>
          <a:p>
            <a:pPr marL="0" indent="0">
              <a:buNone/>
            </a:pPr>
            <a:r>
              <a:rPr kumimoji="1" lang="ja-JP" altLang="en-US" dirty="0"/>
              <a:t>それにこんな気持になるのも例によって</a:t>
            </a:r>
            <a:r>
              <a:rPr kumimoji="1" lang="ja-JP" altLang="en-US" dirty="0">
                <a:solidFill>
                  <a:srgbClr val="FF0000"/>
                </a:solidFill>
              </a:rPr>
              <a:t>あれ</a:t>
            </a:r>
            <a:r>
              <a:rPr kumimoji="1" lang="en-US" altLang="ja-JP" dirty="0">
                <a:solidFill>
                  <a:srgbClr val="FF0000"/>
                </a:solidFill>
              </a:rPr>
              <a:t>(that other thing)</a:t>
            </a:r>
            <a:r>
              <a:rPr kumimoji="1" lang="ja-JP" altLang="en-US" dirty="0"/>
              <a:t>が近づいたからなんだし。</a:t>
            </a:r>
            <a:r>
              <a:rPr kumimoji="1" lang="en-US" altLang="ja-JP" dirty="0"/>
              <a:t>(</a:t>
            </a:r>
            <a:r>
              <a:rPr lang="en-IE" altLang="ja-JP" i="1" dirty="0"/>
              <a:t>U</a:t>
            </a:r>
            <a:r>
              <a:rPr lang="en-IE" altLang="ja-JP" dirty="0"/>
              <a:t>-△ 13.</a:t>
            </a:r>
            <a:r>
              <a:rPr kumimoji="1" lang="en-US" altLang="ja-JP" dirty="0"/>
              <a:t>448)</a:t>
            </a:r>
          </a:p>
          <a:p>
            <a:pPr marL="0" indent="0">
              <a:buNone/>
            </a:pPr>
            <a:endParaRPr lang="en-US" altLang="ja-JP" dirty="0"/>
          </a:p>
          <a:p>
            <a:pPr marL="0" indent="0">
              <a:buNone/>
            </a:pPr>
            <a:endParaRPr kumimoji="1" lang="ja-JP" altLang="en-US" dirty="0"/>
          </a:p>
        </p:txBody>
      </p:sp>
    </p:spTree>
    <p:extLst>
      <p:ext uri="{BB962C8B-B14F-4D97-AF65-F5344CB8AC3E}">
        <p14:creationId xmlns:p14="http://schemas.microsoft.com/office/powerpoint/2010/main" val="40748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78E95B-07A7-4079-AF2B-64CD41BFCB94}"/>
              </a:ext>
            </a:extLst>
          </p:cNvPr>
          <p:cNvSpPr>
            <a:spLocks noGrp="1"/>
          </p:cNvSpPr>
          <p:nvPr>
            <p:ph type="title"/>
          </p:nvPr>
        </p:nvSpPr>
        <p:spPr/>
        <p:txBody>
          <a:bodyPr/>
          <a:lstStyle/>
          <a:p>
            <a:r>
              <a:rPr kumimoji="1" lang="en-US" altLang="ja-JP" dirty="0"/>
              <a:t>『</a:t>
            </a:r>
            <a:r>
              <a:rPr kumimoji="1" lang="ja-JP" altLang="en-US" dirty="0"/>
              <a:t>ユリシーズ</a:t>
            </a:r>
            <a:r>
              <a:rPr kumimoji="1" lang="en-US" altLang="ja-JP" dirty="0"/>
              <a:t>』</a:t>
            </a:r>
            <a:r>
              <a:rPr kumimoji="1" lang="ja-JP" altLang="en-US" dirty="0"/>
              <a:t>と検閲と裁判と</a:t>
            </a:r>
          </a:p>
        </p:txBody>
      </p:sp>
      <p:sp>
        <p:nvSpPr>
          <p:cNvPr id="3" name="コンテンツ プレースホルダー 2">
            <a:extLst>
              <a:ext uri="{FF2B5EF4-FFF2-40B4-BE49-F238E27FC236}">
                <a16:creationId xmlns:a16="http://schemas.microsoft.com/office/drawing/2014/main" id="{1B26444E-082C-4D90-BFFD-EEDF656806F2}"/>
              </a:ext>
            </a:extLst>
          </p:cNvPr>
          <p:cNvSpPr>
            <a:spLocks noGrp="1"/>
          </p:cNvSpPr>
          <p:nvPr>
            <p:ph idx="1"/>
          </p:nvPr>
        </p:nvSpPr>
        <p:spPr>
          <a:xfrm>
            <a:off x="838200" y="1825625"/>
            <a:ext cx="10515600" cy="4817222"/>
          </a:xfrm>
        </p:spPr>
        <p:txBody>
          <a:bodyPr>
            <a:normAutofit lnSpcReduction="10000"/>
          </a:bodyPr>
          <a:lstStyle/>
          <a:p>
            <a:pPr marL="0" indent="0">
              <a:buNone/>
            </a:pPr>
            <a:r>
              <a:rPr lang="ja-JP" altLang="en-US" dirty="0"/>
              <a:t>日本語で読める先行研究（</a:t>
            </a:r>
            <a:r>
              <a:rPr lang="ja-JP" altLang="en-US" dirty="0">
                <a:solidFill>
                  <a:srgbClr val="FF0000"/>
                </a:solidFill>
              </a:rPr>
              <a:t>長さ順</a:t>
            </a:r>
            <a:r>
              <a:rPr lang="ja-JP" altLang="en-US" dirty="0"/>
              <a:t>）</a:t>
            </a:r>
            <a:endParaRPr lang="en-US" altLang="ja-JP" dirty="0"/>
          </a:p>
          <a:p>
            <a:pPr marL="0" indent="0">
              <a:buNone/>
            </a:pPr>
            <a:endParaRPr kumimoji="1" lang="en-US" altLang="ja-JP" dirty="0"/>
          </a:p>
          <a:p>
            <a:pPr marL="0" indent="0">
              <a:buNone/>
            </a:pPr>
            <a:r>
              <a:rPr lang="ja-JP" altLang="en-US" dirty="0"/>
              <a:t>〇</a:t>
            </a:r>
            <a:r>
              <a:rPr kumimoji="1" lang="ja-JP" altLang="en-US" dirty="0"/>
              <a:t>結城英雄</a:t>
            </a:r>
            <a:r>
              <a:rPr kumimoji="1" lang="en-US" altLang="ja-JP" dirty="0"/>
              <a:t>『</a:t>
            </a:r>
            <a:r>
              <a:rPr kumimoji="1" lang="ja-JP" altLang="en-US" dirty="0"/>
              <a:t>ジョイスを読む</a:t>
            </a:r>
            <a:r>
              <a:rPr kumimoji="1" lang="en-US" altLang="ja-JP" dirty="0"/>
              <a:t>――</a:t>
            </a:r>
            <a:r>
              <a:rPr kumimoji="1" lang="ja-JP" altLang="en-US" dirty="0"/>
              <a:t>二十世紀最大の言葉の魔術師</a:t>
            </a:r>
            <a:r>
              <a:rPr kumimoji="1" lang="en-US" altLang="ja-JP" dirty="0"/>
              <a:t>』</a:t>
            </a:r>
            <a:r>
              <a:rPr kumimoji="1" lang="ja-JP" altLang="en-US" dirty="0"/>
              <a:t>集英社新書、</a:t>
            </a:r>
            <a:r>
              <a:rPr kumimoji="1" lang="en-US" altLang="ja-JP" dirty="0"/>
              <a:t>2004</a:t>
            </a:r>
            <a:r>
              <a:rPr kumimoji="1" lang="ja-JP" altLang="en-US" dirty="0"/>
              <a:t>年。</a:t>
            </a:r>
          </a:p>
          <a:p>
            <a:pPr marL="0" indent="0">
              <a:buNone/>
            </a:pPr>
            <a:r>
              <a:rPr kumimoji="1" lang="ja-JP" altLang="en-US" dirty="0"/>
              <a:t>〇小田井勝彦「ありのままを書くジョイス」</a:t>
            </a:r>
            <a:r>
              <a:rPr kumimoji="1" lang="en-US" altLang="ja-JP" dirty="0"/>
              <a:t>『</a:t>
            </a:r>
            <a:r>
              <a:rPr kumimoji="1" lang="ja-JP" altLang="en-US" dirty="0"/>
              <a:t>英米文学にみる検閲と発禁</a:t>
            </a:r>
            <a:r>
              <a:rPr kumimoji="1" lang="en-US" altLang="ja-JP" dirty="0"/>
              <a:t>』</a:t>
            </a:r>
            <a:r>
              <a:rPr kumimoji="1" lang="ja-JP" altLang="en-US" dirty="0"/>
              <a:t>英米文化学会編、彩流社、</a:t>
            </a:r>
            <a:r>
              <a:rPr kumimoji="1" lang="en-US" altLang="ja-JP" dirty="0"/>
              <a:t>2016</a:t>
            </a:r>
            <a:r>
              <a:rPr kumimoji="1" lang="ja-JP" altLang="en-US" dirty="0"/>
              <a:t>年、</a:t>
            </a:r>
            <a:r>
              <a:rPr kumimoji="1" lang="en-US" altLang="ja-JP" dirty="0"/>
              <a:t>173</a:t>
            </a:r>
            <a:r>
              <a:rPr kumimoji="1" lang="ja-JP" altLang="en-US" dirty="0"/>
              <a:t>～</a:t>
            </a:r>
            <a:r>
              <a:rPr kumimoji="1" lang="en-US" altLang="ja-JP" dirty="0"/>
              <a:t>208</a:t>
            </a:r>
            <a:r>
              <a:rPr kumimoji="1" lang="ja-JP" altLang="en-US" dirty="0"/>
              <a:t>頁。</a:t>
            </a:r>
            <a:endParaRPr kumimoji="1" lang="en-US" altLang="ja-JP" dirty="0"/>
          </a:p>
          <a:p>
            <a:pPr marL="0" indent="0">
              <a:buNone/>
            </a:pPr>
            <a:r>
              <a:rPr kumimoji="1" lang="ja-JP" altLang="en-US" dirty="0"/>
              <a:t>〇川口喬一「パウンド／</a:t>
            </a:r>
            <a:r>
              <a:rPr kumimoji="1" lang="en-US" altLang="ja-JP" dirty="0"/>
              <a:t>『</a:t>
            </a:r>
            <a:r>
              <a:rPr kumimoji="1" lang="ja-JP" altLang="en-US" dirty="0"/>
              <a:t>リトル・レヴュー</a:t>
            </a:r>
            <a:r>
              <a:rPr kumimoji="1" lang="en-US" altLang="ja-JP" dirty="0"/>
              <a:t>』</a:t>
            </a:r>
            <a:r>
              <a:rPr kumimoji="1" lang="ja-JP" altLang="en-US" dirty="0"/>
              <a:t>／猥褻</a:t>
            </a:r>
            <a:r>
              <a:rPr kumimoji="1" lang="en-US" altLang="ja-JP" dirty="0"/>
              <a:t>――『</a:t>
            </a:r>
            <a:r>
              <a:rPr kumimoji="1" lang="ja-JP" altLang="en-US" dirty="0"/>
              <a:t>ユリシーズ</a:t>
            </a:r>
            <a:r>
              <a:rPr kumimoji="1" lang="en-US" altLang="ja-JP" dirty="0"/>
              <a:t>』</a:t>
            </a:r>
            <a:r>
              <a:rPr kumimoji="1" lang="ja-JP" altLang="en-US" dirty="0"/>
              <a:t>批評史（１）</a:t>
            </a:r>
            <a:r>
              <a:rPr kumimoji="1" lang="en-US" altLang="ja-JP" dirty="0"/>
              <a:t>1918-1921――</a:t>
            </a:r>
            <a:r>
              <a:rPr kumimoji="1" lang="ja-JP" altLang="en-US" dirty="0"/>
              <a:t>」</a:t>
            </a:r>
            <a:r>
              <a:rPr kumimoji="1" lang="en-US" altLang="ja-JP" dirty="0"/>
              <a:t>『</a:t>
            </a:r>
            <a:r>
              <a:rPr kumimoji="1" lang="ja-JP" altLang="en-US" dirty="0"/>
              <a:t>文芸言語研究　文芸篇</a:t>
            </a:r>
            <a:r>
              <a:rPr kumimoji="1" lang="en-US" altLang="ja-JP" dirty="0"/>
              <a:t>』</a:t>
            </a:r>
            <a:r>
              <a:rPr kumimoji="1" lang="ja-JP" altLang="en-US" dirty="0"/>
              <a:t>第十三号、筑波大学文藝・言語学系、</a:t>
            </a:r>
            <a:r>
              <a:rPr kumimoji="1" lang="en-US" altLang="ja-JP" dirty="0"/>
              <a:t>1987</a:t>
            </a:r>
            <a:r>
              <a:rPr kumimoji="1" lang="ja-JP" altLang="en-US" dirty="0"/>
              <a:t>年、</a:t>
            </a:r>
            <a:r>
              <a:rPr kumimoji="1" lang="en-US" altLang="ja-JP" dirty="0"/>
              <a:t>1</a:t>
            </a:r>
            <a:r>
              <a:rPr kumimoji="1" lang="ja-JP" altLang="en-US" dirty="0"/>
              <a:t>～</a:t>
            </a:r>
            <a:r>
              <a:rPr kumimoji="1" lang="en-US" altLang="ja-JP" dirty="0"/>
              <a:t>45</a:t>
            </a:r>
            <a:r>
              <a:rPr kumimoji="1" lang="ja-JP" altLang="en-US" dirty="0"/>
              <a:t>頁。</a:t>
            </a:r>
            <a:endParaRPr kumimoji="1" lang="en-US" altLang="ja-JP" dirty="0"/>
          </a:p>
          <a:p>
            <a:pPr marL="0" indent="0">
              <a:buNone/>
            </a:pPr>
            <a:r>
              <a:rPr lang="ja-JP" altLang="en-US" dirty="0"/>
              <a:t>〇ケヴィン・バーミンガム</a:t>
            </a:r>
            <a:r>
              <a:rPr lang="en-US" altLang="ja-JP" dirty="0"/>
              <a:t>『</a:t>
            </a:r>
            <a:r>
              <a:rPr lang="ja-JP" altLang="en-US" dirty="0"/>
              <a:t>ユリシーズを燃やせ</a:t>
            </a:r>
            <a:r>
              <a:rPr lang="en-US" altLang="ja-JP" dirty="0"/>
              <a:t>』</a:t>
            </a:r>
            <a:r>
              <a:rPr lang="ja-JP" altLang="en-US" dirty="0"/>
              <a:t>小林玲子訳、柏書房、</a:t>
            </a:r>
            <a:r>
              <a:rPr lang="en-US" altLang="ja-JP" dirty="0"/>
              <a:t>2016</a:t>
            </a:r>
            <a:r>
              <a:rPr lang="ja-JP" altLang="en-US" dirty="0"/>
              <a:t>年。</a:t>
            </a:r>
            <a:endParaRPr kumimoji="1" lang="ja-JP" altLang="en-US" dirty="0"/>
          </a:p>
          <a:p>
            <a:pPr marL="0" indent="0">
              <a:buNone/>
            </a:pPr>
            <a:endParaRPr kumimoji="1" lang="ja-JP" altLang="en-US" dirty="0"/>
          </a:p>
        </p:txBody>
      </p:sp>
    </p:spTree>
    <p:extLst>
      <p:ext uri="{BB962C8B-B14F-4D97-AF65-F5344CB8AC3E}">
        <p14:creationId xmlns:p14="http://schemas.microsoft.com/office/powerpoint/2010/main" val="399215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4E23C-B42B-45B1-B683-C39F776B5978}"/>
              </a:ext>
            </a:extLst>
          </p:cNvPr>
          <p:cNvSpPr>
            <a:spLocks noGrp="1"/>
          </p:cNvSpPr>
          <p:nvPr>
            <p:ph type="title"/>
          </p:nvPr>
        </p:nvSpPr>
        <p:spPr>
          <a:xfrm>
            <a:off x="475129" y="365125"/>
            <a:ext cx="10878671" cy="1060263"/>
          </a:xfrm>
        </p:spPr>
        <p:txBody>
          <a:bodyPr>
            <a:noAutofit/>
          </a:bodyPr>
          <a:lstStyle/>
          <a:p>
            <a:r>
              <a:rPr kumimoji="1" lang="ja-JP" altLang="en-US" sz="3600" dirty="0"/>
              <a:t>「月経」という言葉は、ガーティの意識の流れにおいて無意識的に抑圧／抑制される</a:t>
            </a:r>
            <a:r>
              <a:rPr kumimoji="1" lang="en-US" altLang="ja-JP" sz="3600" dirty="0"/>
              <a:t>(Repression / Suppression)</a:t>
            </a:r>
            <a:endParaRPr kumimoji="1" lang="ja-JP" altLang="en-US" sz="3600" dirty="0"/>
          </a:p>
        </p:txBody>
      </p:sp>
      <p:sp>
        <p:nvSpPr>
          <p:cNvPr id="3" name="コンテンツ プレースホルダー 2">
            <a:extLst>
              <a:ext uri="{FF2B5EF4-FFF2-40B4-BE49-F238E27FC236}">
                <a16:creationId xmlns:a16="http://schemas.microsoft.com/office/drawing/2014/main" id="{0FA79043-2E42-4561-9A16-521DD9331E87}"/>
              </a:ext>
            </a:extLst>
          </p:cNvPr>
          <p:cNvSpPr>
            <a:spLocks noGrp="1"/>
          </p:cNvSpPr>
          <p:nvPr>
            <p:ph idx="1"/>
          </p:nvPr>
        </p:nvSpPr>
        <p:spPr>
          <a:xfrm>
            <a:off x="546847" y="1622612"/>
            <a:ext cx="11143129" cy="5136775"/>
          </a:xfrm>
        </p:spPr>
        <p:txBody>
          <a:bodyPr>
            <a:normAutofit fontScale="85000" lnSpcReduction="20000"/>
          </a:bodyPr>
          <a:lstStyle/>
          <a:p>
            <a:pPr marL="0" indent="0">
              <a:buNone/>
            </a:pPr>
            <a:r>
              <a:rPr kumimoji="1" lang="ja-JP" altLang="en-US" dirty="0"/>
              <a:t>言うまでもなく、ブルームもまた「抑圧」と無縁ではない</a:t>
            </a:r>
            <a:endParaRPr kumimoji="1" lang="en-US" altLang="ja-JP" dirty="0"/>
          </a:p>
          <a:p>
            <a:pPr marL="0" indent="0">
              <a:buNone/>
            </a:pPr>
            <a:endParaRPr kumimoji="1" lang="en-US" altLang="ja-JP" dirty="0"/>
          </a:p>
          <a:p>
            <a:pPr marL="0" indent="0">
              <a:buNone/>
            </a:pPr>
            <a:r>
              <a:rPr lang="ja-JP" altLang="en-US" dirty="0">
                <a:solidFill>
                  <a:srgbClr val="FF0000"/>
                </a:solidFill>
              </a:rPr>
              <a:t>あれ</a:t>
            </a:r>
            <a:r>
              <a:rPr lang="ja-JP" altLang="en-US" dirty="0"/>
              <a:t>がはじまると女は悪魔みたいになる。</a:t>
            </a:r>
            <a:r>
              <a:rPr lang="en-US" altLang="ja-JP" dirty="0"/>
              <a:t>(</a:t>
            </a:r>
            <a:r>
              <a:rPr lang="en-IE" altLang="ja-JP" i="1" dirty="0"/>
              <a:t>U</a:t>
            </a:r>
            <a:r>
              <a:rPr lang="en-IE" altLang="ja-JP" dirty="0"/>
              <a:t>-△ 13.</a:t>
            </a:r>
            <a:r>
              <a:rPr lang="en-US" altLang="ja-JP" dirty="0"/>
              <a:t>455)</a:t>
            </a:r>
          </a:p>
          <a:p>
            <a:pPr marL="0" indent="0">
              <a:buNone/>
            </a:pPr>
            <a:r>
              <a:rPr lang="en-US" altLang="ja-JP" dirty="0"/>
              <a:t>Devils they are when </a:t>
            </a:r>
            <a:r>
              <a:rPr lang="en-US" altLang="ja-JP" dirty="0">
                <a:solidFill>
                  <a:srgbClr val="FF0000"/>
                </a:solidFill>
              </a:rPr>
              <a:t>that</a:t>
            </a:r>
            <a:r>
              <a:rPr lang="en-US" altLang="ja-JP" dirty="0"/>
              <a:t>’s coming on them. (</a:t>
            </a:r>
            <a:r>
              <a:rPr lang="en-US" altLang="ja-JP" i="1" dirty="0"/>
              <a:t>U</a:t>
            </a:r>
            <a:r>
              <a:rPr lang="en-US" altLang="ja-JP" dirty="0"/>
              <a:t> 13.822)</a:t>
            </a:r>
          </a:p>
          <a:p>
            <a:pPr marL="0" indent="0">
              <a:buNone/>
            </a:pPr>
            <a:r>
              <a:rPr lang="ja-JP" altLang="en-US" dirty="0"/>
              <a:t>→しかし、ブルームは月経という言葉自体を使うことを己に禁止していない</a:t>
            </a:r>
            <a:endParaRPr lang="en-US" altLang="ja-JP" dirty="0"/>
          </a:p>
          <a:p>
            <a:pPr marL="0" indent="0">
              <a:buNone/>
            </a:pPr>
            <a:endParaRPr lang="en-US" altLang="ja-JP" dirty="0"/>
          </a:p>
          <a:p>
            <a:pPr marL="0" indent="0">
              <a:buNone/>
            </a:pPr>
            <a:r>
              <a:rPr lang="ja-JP" altLang="en-US" dirty="0"/>
              <a:t>あの斜視の娘のほうは痩せすぎだ。たぶん</a:t>
            </a:r>
            <a:r>
              <a:rPr lang="ja-JP" altLang="en-US" dirty="0">
                <a:solidFill>
                  <a:srgbClr val="FF0000"/>
                </a:solidFill>
              </a:rPr>
              <a:t>月経</a:t>
            </a:r>
            <a:r>
              <a:rPr lang="ja-JP" altLang="en-US" dirty="0"/>
              <a:t>が近いんだろうな、気が立ってくるものらしいから。・・・・・・今日あれになってる女がダブリンに何人くらいいるのかな？マーサとさっきの娘と。何かがあるんだ。月との関係。でもそれなら月が同じ形のとき女がいっせいに</a:t>
            </a:r>
            <a:r>
              <a:rPr lang="ja-JP" altLang="en-US" dirty="0">
                <a:solidFill>
                  <a:srgbClr val="FF0000"/>
                </a:solidFill>
              </a:rPr>
              <a:t>月経になる</a:t>
            </a:r>
            <a:r>
              <a:rPr lang="ja-JP" altLang="en-US" dirty="0"/>
              <a:t>はずじゃないか？生れた時間できまるのかな。それともスタートは同時だがだんだんばらばらになるのか。モリーとミリーはときどき一致することがある。</a:t>
            </a:r>
            <a:r>
              <a:rPr lang="en-US" altLang="ja-JP" dirty="0"/>
              <a:t>(</a:t>
            </a:r>
            <a:r>
              <a:rPr lang="en-IE" altLang="ja-JP" i="1" dirty="0"/>
              <a:t>U</a:t>
            </a:r>
            <a:r>
              <a:rPr lang="en-IE" altLang="ja-JP" dirty="0"/>
              <a:t>-△ 13.</a:t>
            </a:r>
            <a:r>
              <a:rPr lang="en-US" altLang="ja-JP" dirty="0"/>
              <a:t>452-53)</a:t>
            </a:r>
          </a:p>
          <a:p>
            <a:pPr marL="0" indent="0">
              <a:buNone/>
            </a:pPr>
            <a:r>
              <a:rPr kumimoji="1" lang="en-US" altLang="ja-JP" dirty="0"/>
              <a:t>That squinty one is delicate. Near her </a:t>
            </a:r>
            <a:r>
              <a:rPr kumimoji="1" lang="en-US" altLang="ja-JP" dirty="0">
                <a:solidFill>
                  <a:srgbClr val="FF0000"/>
                </a:solidFill>
              </a:rPr>
              <a:t>monthlies</a:t>
            </a:r>
            <a:r>
              <a:rPr kumimoji="1" lang="en-US" altLang="ja-JP" dirty="0"/>
              <a:t>, I expect, makes them feel ticklish. . . . How many women in Dublin have it today? Martha, she. Something in the air. That’s the moon. But then why don’t all women </a:t>
            </a:r>
            <a:r>
              <a:rPr kumimoji="1" lang="en-US" altLang="ja-JP" dirty="0">
                <a:solidFill>
                  <a:srgbClr val="FF0000"/>
                </a:solidFill>
              </a:rPr>
              <a:t>menstruate</a:t>
            </a:r>
            <a:r>
              <a:rPr kumimoji="1" lang="en-US" altLang="ja-JP" dirty="0"/>
              <a:t> at the same time with the same moon, I mean?</a:t>
            </a:r>
            <a:r>
              <a:rPr lang="ja-JP" altLang="en-US" dirty="0"/>
              <a:t> </a:t>
            </a:r>
            <a:r>
              <a:rPr lang="en-US" altLang="ja-JP" dirty="0"/>
              <a:t>(</a:t>
            </a:r>
            <a:r>
              <a:rPr lang="en-US" altLang="ja-JP" i="1" dirty="0"/>
              <a:t>U</a:t>
            </a:r>
            <a:r>
              <a:rPr lang="ja-JP" altLang="en-US" dirty="0"/>
              <a:t> </a:t>
            </a:r>
            <a:r>
              <a:rPr lang="en-US" altLang="ja-JP" dirty="0"/>
              <a:t>13.777-84)</a:t>
            </a:r>
            <a:endParaRPr kumimoji="1" lang="ja-JP" altLang="en-US" dirty="0"/>
          </a:p>
        </p:txBody>
      </p:sp>
    </p:spTree>
    <p:extLst>
      <p:ext uri="{BB962C8B-B14F-4D97-AF65-F5344CB8AC3E}">
        <p14:creationId xmlns:p14="http://schemas.microsoft.com/office/powerpoint/2010/main" val="4618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4E23C-B42B-45B1-B683-C39F776B5978}"/>
              </a:ext>
            </a:extLst>
          </p:cNvPr>
          <p:cNvSpPr>
            <a:spLocks noGrp="1"/>
          </p:cNvSpPr>
          <p:nvPr>
            <p:ph type="title"/>
          </p:nvPr>
        </p:nvSpPr>
        <p:spPr>
          <a:xfrm>
            <a:off x="838200" y="365126"/>
            <a:ext cx="10515600" cy="997510"/>
          </a:xfrm>
        </p:spPr>
        <p:txBody>
          <a:bodyPr>
            <a:normAutofit/>
          </a:bodyPr>
          <a:lstStyle/>
          <a:p>
            <a:r>
              <a:rPr kumimoji="1" lang="ja-JP" altLang="en-US" dirty="0"/>
              <a:t>ガーティの告白</a:t>
            </a:r>
            <a:r>
              <a:rPr kumimoji="1" lang="en-US" altLang="ja-JP" dirty="0"/>
              <a:t>(Confession)</a:t>
            </a:r>
            <a:endParaRPr kumimoji="1" lang="ja-JP" altLang="en-US" dirty="0"/>
          </a:p>
        </p:txBody>
      </p:sp>
      <p:sp>
        <p:nvSpPr>
          <p:cNvPr id="3" name="コンテンツ プレースホルダー 2">
            <a:extLst>
              <a:ext uri="{FF2B5EF4-FFF2-40B4-BE49-F238E27FC236}">
                <a16:creationId xmlns:a16="http://schemas.microsoft.com/office/drawing/2014/main" id="{0FA79043-2E42-4561-9A16-521DD9331E87}"/>
              </a:ext>
            </a:extLst>
          </p:cNvPr>
          <p:cNvSpPr>
            <a:spLocks noGrp="1"/>
          </p:cNvSpPr>
          <p:nvPr>
            <p:ph idx="1"/>
          </p:nvPr>
        </p:nvSpPr>
        <p:spPr>
          <a:xfrm>
            <a:off x="838200" y="1825625"/>
            <a:ext cx="10771094" cy="4790328"/>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あのこと</a:t>
            </a:r>
            <a:r>
              <a:rPr kumimoji="1" lang="en-US" altLang="ja-JP" sz="2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(that)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告白したときあたしは顔を見られてるような気がして髪のつけ根まで真っ赤になったけど神父様はおっしゃったわ、何も悩むことはないそれは自然の呼び声にすぎず人間はみんなこの世では自然法則にしたがうべきものですから神の定め給うた女の本性から生ずるものは罪業ではありませんと、そうおっしゃって、聖母マリア御自身ですら大天使ガブリエルに申されたではありませんか、汝の言葉のごとく我に成れかしと。</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lang="en-IE" altLang="ja-JP" sz="2400" i="1" dirty="0"/>
              <a:t>U</a:t>
            </a:r>
            <a:r>
              <a:rPr lang="en-IE" altLang="ja-JP" sz="2400" dirty="0"/>
              <a:t>-△ 13.</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433)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sz="2600" dirty="0">
              <a:solidFill>
                <a:prstClr val="black"/>
              </a:solidFill>
              <a:latin typeface="Calibri" panose="020F0502020204030204"/>
              <a:ea typeface="ＭＳ Ｐゴシック" panose="020B060007020508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600" dirty="0">
                <a:solidFill>
                  <a:prstClr val="black"/>
                </a:solidFill>
                <a:latin typeface="Calibri" panose="020F0502020204030204"/>
                <a:ea typeface="ＭＳ Ｐゴシック" panose="020B0600070205080204" pitchFamily="50" charset="-128"/>
              </a:rPr>
              <a:t>→「あのこと」は集英社訳では、「初潮」と解される</a:t>
            </a:r>
            <a:r>
              <a:rPr lang="en-US" altLang="ja-JP" sz="2600" dirty="0">
                <a:solidFill>
                  <a:prstClr val="black"/>
                </a:solidFill>
                <a:latin typeface="Calibri" panose="020F0502020204030204"/>
                <a:ea typeface="ＭＳ Ｐゴシック" panose="020B0600070205080204" pitchFamily="50" charset="-128"/>
              </a:rPr>
              <a:t>(</a:t>
            </a:r>
            <a:r>
              <a:rPr lang="en-IE" altLang="ja-JP" sz="2400" i="1" dirty="0"/>
              <a:t>U</a:t>
            </a:r>
            <a:r>
              <a:rPr lang="en-IE" altLang="ja-JP" sz="2400" dirty="0"/>
              <a:t>-△ 13.</a:t>
            </a:r>
            <a:r>
              <a:rPr lang="en-US" altLang="ja-JP" sz="2600" dirty="0">
                <a:solidFill>
                  <a:prstClr val="black"/>
                </a:solidFill>
                <a:latin typeface="Calibri" panose="020F0502020204030204"/>
                <a:ea typeface="ＭＳ Ｐゴシック" panose="020B0600070205080204" pitchFamily="50" charset="-128"/>
              </a:rPr>
              <a:t>656)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→しかし、</a:t>
            </a:r>
            <a:r>
              <a:rPr lang="ja-JP" altLang="en-US" sz="2600" dirty="0">
                <a:solidFill>
                  <a:prstClr val="black"/>
                </a:solidFill>
                <a:latin typeface="Calibri" panose="020F0502020204030204"/>
                <a:ea typeface="ＭＳ Ｐゴシック" panose="020B0600070205080204" pitchFamily="50" charset="-128"/>
              </a:rPr>
              <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こんな気持になるのも例によってあれ</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(that other thing)</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が近づいたからなんだし」</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lang="en-IE" altLang="ja-JP" sz="2400" i="1" dirty="0"/>
              <a:t>U</a:t>
            </a:r>
            <a:r>
              <a:rPr lang="en-IE" altLang="ja-JP" sz="2400" dirty="0"/>
              <a:t>-△ 13.</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448)</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とガーティ自身が認めているように、生理の期間に近付くことが、性欲の高まりとリンクするのであれば、ガーティの初潮についての「告白」は、同時に「性欲」の告白なのではあるまいか？</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600" dirty="0">
                <a:solidFill>
                  <a:prstClr val="black"/>
                </a:solidFill>
                <a:latin typeface="Calibri" panose="020F0502020204030204"/>
                <a:ea typeface="ＭＳ Ｐゴシック" panose="020B0600070205080204" pitchFamily="50" charset="-128"/>
              </a:rPr>
              <a:t>→</a:t>
            </a:r>
            <a:r>
              <a:rPr lang="en-IE" altLang="ja-JP" sz="2600" dirty="0">
                <a:solidFill>
                  <a:prstClr val="black"/>
                </a:solidFill>
                <a:latin typeface="Calibri" panose="020F0502020204030204"/>
                <a:ea typeface="ＭＳ Ｐゴシック" panose="020B0600070205080204" pitchFamily="50" charset="-128"/>
              </a:rPr>
              <a:t>Patrick Colm Hogan. “Thus the shame and the blushing in this case may be related to feelings of sexual desire.” (</a:t>
            </a:r>
            <a:r>
              <a:rPr lang="en-US" altLang="ja-JP" sz="2600" i="1" dirty="0">
                <a:solidFill>
                  <a:prstClr val="black"/>
                </a:solidFill>
                <a:latin typeface="Calibri" panose="020F0502020204030204"/>
                <a:ea typeface="ＭＳ Ｐゴシック" panose="020B0600070205080204" pitchFamily="50" charset="-128"/>
              </a:rPr>
              <a:t>Ulysses and the Poetics of Cognition</a:t>
            </a:r>
            <a:r>
              <a:rPr lang="en-US" altLang="ja-JP" sz="2600" dirty="0">
                <a:solidFill>
                  <a:prstClr val="black"/>
                </a:solidFill>
                <a:latin typeface="Calibri" panose="020F0502020204030204"/>
                <a:ea typeface="ＭＳ Ｐゴシック" panose="020B0600070205080204" pitchFamily="50" charset="-128"/>
              </a:rPr>
              <a:t>, Routledge, 2013, p.134) </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indent="0">
              <a:buNone/>
            </a:pPr>
            <a:endParaRPr kumimoji="1" lang="ja-JP" altLang="en-US" dirty="0"/>
          </a:p>
        </p:txBody>
      </p:sp>
    </p:spTree>
    <p:extLst>
      <p:ext uri="{BB962C8B-B14F-4D97-AF65-F5344CB8AC3E}">
        <p14:creationId xmlns:p14="http://schemas.microsoft.com/office/powerpoint/2010/main" val="27371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1E648F6-AB10-47B3-AE3B-09B3D3B70D40}"/>
              </a:ext>
            </a:extLst>
          </p:cNvPr>
          <p:cNvSpPr>
            <a:spLocks noGrp="1"/>
          </p:cNvSpPr>
          <p:nvPr>
            <p:ph idx="1"/>
          </p:nvPr>
        </p:nvSpPr>
        <p:spPr>
          <a:xfrm>
            <a:off x="838200" y="564776"/>
            <a:ext cx="10515600" cy="595256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あのこと</a:t>
            </a:r>
            <a:r>
              <a:rPr kumimoji="1" lang="en-US" altLang="ja-JP"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(that)</a:t>
            </a:r>
            <a:r>
              <a:rPr kumimoji="1" lang="ja-JP" altLang="en-US"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を告白したときあたしは顔を見られてるような気がして髪のつけ根まで真っ赤になったけど神父様はおっしゃったわ、何も悩むことはないそれは自然の呼び声にすぎず人間はみんなこの世では自然法則にしたがうべきものですから神の定め給うた女の本性から生ずるものは罪業ではありませんと、そうおっしゃって、聖母マリア御自身ですら大天使ガブリエルに申されたではありませんか、汝の言葉のごとく我に成れかしと。</a:t>
            </a:r>
            <a:r>
              <a:rPr kumimoji="1" lang="en-US" altLang="ja-JP"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a:t>
            </a:r>
            <a:r>
              <a:rPr lang="en-IE" altLang="ja-JP" sz="2400" i="1" dirty="0"/>
              <a:t>U</a:t>
            </a:r>
            <a:r>
              <a:rPr lang="en-IE" altLang="ja-JP" sz="2400" dirty="0"/>
              <a:t>-△ 13.</a:t>
            </a:r>
            <a:r>
              <a:rPr kumimoji="1" lang="en-US" altLang="ja-JP"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433)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6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600" dirty="0">
                <a:latin typeface="Calibri" panose="020F0502020204030204"/>
                <a:ea typeface="ＭＳ Ｐゴシック" panose="020B0600070205080204" pitchFamily="50" charset="-128"/>
              </a:rPr>
              <a:t>He told her that time when she told him about that in confession, crimsoning up to the roots of her hair for fear he could see, not to be troubled because that was only the voice of nature and we were all subject to nature's laws, he said, in this life and that that was no sin because that came from the nature of woman instituted by God, he said, and that Our Blessed Lady herself said to the archangel Gabriel be it done unto me according to Thy Word. (</a:t>
            </a:r>
            <a:r>
              <a:rPr lang="en-US" altLang="ja-JP" sz="2600" i="1" dirty="0">
                <a:latin typeface="Calibri" panose="020F0502020204030204"/>
                <a:ea typeface="ＭＳ Ｐゴシック" panose="020B0600070205080204" pitchFamily="50" charset="-128"/>
              </a:rPr>
              <a:t>U</a:t>
            </a:r>
            <a:r>
              <a:rPr lang="en-US" altLang="ja-JP" sz="2600" dirty="0">
                <a:latin typeface="Calibri" panose="020F0502020204030204"/>
                <a:ea typeface="ＭＳ Ｐゴシック" panose="020B0600070205080204" pitchFamily="50" charset="-128"/>
              </a:rPr>
              <a:t> 13.453-59)</a:t>
            </a:r>
            <a:endParaRPr kumimoji="1" lang="ja-JP" altLang="en-US" dirty="0"/>
          </a:p>
        </p:txBody>
      </p:sp>
    </p:spTree>
    <p:extLst>
      <p:ext uri="{BB962C8B-B14F-4D97-AF65-F5344CB8AC3E}">
        <p14:creationId xmlns:p14="http://schemas.microsoft.com/office/powerpoint/2010/main" val="255708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1E648F6-AB10-47B3-AE3B-09B3D3B70D40}"/>
              </a:ext>
            </a:extLst>
          </p:cNvPr>
          <p:cNvSpPr>
            <a:spLocks noGrp="1"/>
          </p:cNvSpPr>
          <p:nvPr>
            <p:ph idx="1"/>
          </p:nvPr>
        </p:nvSpPr>
        <p:spPr>
          <a:xfrm>
            <a:off x="838200" y="564776"/>
            <a:ext cx="10515600" cy="6158753"/>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あのこと</a:t>
            </a:r>
            <a:r>
              <a:rPr kumimoji="1" lang="en-US" altLang="ja-JP" sz="2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(that)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を告白したときあたしは顔を見られてるような気がして髪のつけ根まで真っ赤になったけど神父様はおっしゃったわ、何も悩むことはないそれは</a:t>
            </a:r>
            <a:r>
              <a:rPr kumimoji="1" lang="ja-JP" altLang="en-US" sz="26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自然の呼び声</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にすぎず人間はみんなこの世では</a:t>
            </a:r>
            <a:r>
              <a:rPr kumimoji="1" lang="ja-JP" altLang="en-US" sz="26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自然法則</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にしたがうべきものですから神の定め給うた</a:t>
            </a:r>
            <a:r>
              <a:rPr kumimoji="1" lang="ja-JP" altLang="en-US" sz="26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女の本性</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から生ずるものは</a:t>
            </a:r>
            <a:r>
              <a:rPr kumimoji="1" lang="ja-JP" altLang="en-US" sz="2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罪業ではありません</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と、そうおっしゃって、聖母マリア御自身ですら大天使ガブリエルに申されたではありませんか、汝の言葉のごとく我に成れかしと。</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lang="en-IE" altLang="ja-JP" sz="2800" i="1" dirty="0"/>
              <a:t>U</a:t>
            </a:r>
            <a:r>
              <a:rPr lang="en-IE" altLang="ja-JP" sz="2800" dirty="0"/>
              <a:t>-△ 13.</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433)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600" dirty="0">
                <a:solidFill>
                  <a:prstClr val="black"/>
                </a:solidFill>
                <a:latin typeface="Calibri" panose="020F0502020204030204"/>
                <a:ea typeface="ＭＳ Ｐゴシック" panose="020B0600070205080204" pitchFamily="50" charset="-128"/>
              </a:rPr>
              <a:t>He told her that time when she told him about </a:t>
            </a:r>
            <a:r>
              <a:rPr lang="en-US" altLang="ja-JP" sz="2600" u="sng" dirty="0">
                <a:solidFill>
                  <a:srgbClr val="FF0000"/>
                </a:solidFill>
                <a:latin typeface="Calibri" panose="020F0502020204030204"/>
                <a:ea typeface="ＭＳ Ｐゴシック" panose="020B0600070205080204" pitchFamily="50" charset="-128"/>
              </a:rPr>
              <a:t>that</a:t>
            </a:r>
            <a:r>
              <a:rPr lang="en-US" altLang="ja-JP" sz="2600" dirty="0">
                <a:solidFill>
                  <a:prstClr val="black"/>
                </a:solidFill>
                <a:latin typeface="Calibri" panose="020F0502020204030204"/>
                <a:ea typeface="ＭＳ Ｐゴシック" panose="020B0600070205080204" pitchFamily="50" charset="-128"/>
              </a:rPr>
              <a:t> in confession, crimsoning up to the roots of her hair for fear he could see, not to be troubled because </a:t>
            </a:r>
            <a:r>
              <a:rPr lang="en-US" altLang="ja-JP" sz="2600" u="sng" dirty="0">
                <a:solidFill>
                  <a:prstClr val="black"/>
                </a:solidFill>
                <a:latin typeface="Calibri" panose="020F0502020204030204"/>
                <a:ea typeface="ＭＳ Ｐゴシック" panose="020B0600070205080204" pitchFamily="50" charset="-128"/>
              </a:rPr>
              <a:t>that</a:t>
            </a:r>
            <a:r>
              <a:rPr lang="en-US" altLang="ja-JP" sz="2600" dirty="0">
                <a:solidFill>
                  <a:prstClr val="black"/>
                </a:solidFill>
                <a:latin typeface="Calibri" panose="020F0502020204030204"/>
                <a:ea typeface="ＭＳ Ｐゴシック" panose="020B0600070205080204" pitchFamily="50" charset="-128"/>
              </a:rPr>
              <a:t> was only </a:t>
            </a:r>
            <a:r>
              <a:rPr lang="en-US" altLang="ja-JP" sz="2600" dirty="0">
                <a:solidFill>
                  <a:srgbClr val="00B050"/>
                </a:solidFill>
                <a:latin typeface="Calibri" panose="020F0502020204030204"/>
                <a:ea typeface="ＭＳ Ｐゴシック" panose="020B0600070205080204" pitchFamily="50" charset="-128"/>
              </a:rPr>
              <a:t>the voice of nature</a:t>
            </a:r>
            <a:r>
              <a:rPr lang="en-US" altLang="ja-JP" sz="2600" dirty="0">
                <a:solidFill>
                  <a:prstClr val="black"/>
                </a:solidFill>
                <a:latin typeface="Calibri" panose="020F0502020204030204"/>
                <a:ea typeface="ＭＳ Ｐゴシック" panose="020B0600070205080204" pitchFamily="50" charset="-128"/>
              </a:rPr>
              <a:t> and we were all subject to </a:t>
            </a:r>
            <a:r>
              <a:rPr lang="en-US" altLang="ja-JP" sz="2600" dirty="0">
                <a:solidFill>
                  <a:srgbClr val="00B050"/>
                </a:solidFill>
                <a:latin typeface="Calibri" panose="020F0502020204030204"/>
                <a:ea typeface="ＭＳ Ｐゴシック" panose="020B0600070205080204" pitchFamily="50" charset="-128"/>
              </a:rPr>
              <a:t>nature's laws</a:t>
            </a:r>
            <a:r>
              <a:rPr lang="en-US" altLang="ja-JP" sz="2600" dirty="0">
                <a:solidFill>
                  <a:prstClr val="black"/>
                </a:solidFill>
                <a:latin typeface="Calibri" panose="020F0502020204030204"/>
                <a:ea typeface="ＭＳ Ｐゴシック" panose="020B0600070205080204" pitchFamily="50" charset="-128"/>
              </a:rPr>
              <a:t>, he said, in this life and that </a:t>
            </a:r>
            <a:r>
              <a:rPr lang="en-US" altLang="ja-JP" sz="2600" u="sng" dirty="0">
                <a:solidFill>
                  <a:prstClr val="black"/>
                </a:solidFill>
                <a:latin typeface="Calibri" panose="020F0502020204030204"/>
                <a:ea typeface="ＭＳ Ｐゴシック" panose="020B0600070205080204" pitchFamily="50" charset="-128"/>
              </a:rPr>
              <a:t>that</a:t>
            </a:r>
            <a:r>
              <a:rPr lang="en-US" altLang="ja-JP" sz="2600" dirty="0">
                <a:solidFill>
                  <a:prstClr val="black"/>
                </a:solidFill>
                <a:latin typeface="Calibri" panose="020F0502020204030204"/>
                <a:ea typeface="ＭＳ Ｐゴシック" panose="020B0600070205080204" pitchFamily="50" charset="-128"/>
              </a:rPr>
              <a:t> was </a:t>
            </a:r>
            <a:r>
              <a:rPr lang="en-US" altLang="ja-JP" sz="2600" dirty="0">
                <a:solidFill>
                  <a:srgbClr val="FF0000"/>
                </a:solidFill>
                <a:latin typeface="Calibri" panose="020F0502020204030204"/>
                <a:ea typeface="ＭＳ Ｐゴシック" panose="020B0600070205080204" pitchFamily="50" charset="-128"/>
              </a:rPr>
              <a:t>no sin</a:t>
            </a:r>
            <a:r>
              <a:rPr lang="en-US" altLang="ja-JP" sz="2600" dirty="0">
                <a:solidFill>
                  <a:prstClr val="black"/>
                </a:solidFill>
                <a:latin typeface="Calibri" panose="020F0502020204030204"/>
                <a:ea typeface="ＭＳ Ｐゴシック" panose="020B0600070205080204" pitchFamily="50" charset="-128"/>
              </a:rPr>
              <a:t> because </a:t>
            </a:r>
            <a:r>
              <a:rPr lang="en-US" altLang="ja-JP" sz="2600" u="sng" dirty="0">
                <a:solidFill>
                  <a:prstClr val="black"/>
                </a:solidFill>
                <a:latin typeface="Calibri" panose="020F0502020204030204"/>
                <a:ea typeface="ＭＳ Ｐゴシック" panose="020B0600070205080204" pitchFamily="50" charset="-128"/>
              </a:rPr>
              <a:t>that</a:t>
            </a:r>
            <a:r>
              <a:rPr lang="en-US" altLang="ja-JP" sz="2600" dirty="0">
                <a:solidFill>
                  <a:prstClr val="black"/>
                </a:solidFill>
                <a:latin typeface="Calibri" panose="020F0502020204030204"/>
                <a:ea typeface="ＭＳ Ｐゴシック" panose="020B0600070205080204" pitchFamily="50" charset="-128"/>
              </a:rPr>
              <a:t> came from </a:t>
            </a:r>
            <a:r>
              <a:rPr lang="en-US" altLang="ja-JP" sz="2600" dirty="0">
                <a:solidFill>
                  <a:srgbClr val="00B050"/>
                </a:solidFill>
                <a:latin typeface="Calibri" panose="020F0502020204030204"/>
                <a:ea typeface="ＭＳ Ｐゴシック" panose="020B0600070205080204" pitchFamily="50" charset="-128"/>
              </a:rPr>
              <a:t>the nature of woman</a:t>
            </a:r>
            <a:r>
              <a:rPr lang="en-US" altLang="ja-JP" sz="2600" dirty="0">
                <a:solidFill>
                  <a:prstClr val="black"/>
                </a:solidFill>
                <a:latin typeface="Calibri" panose="020F0502020204030204"/>
                <a:ea typeface="ＭＳ Ｐゴシック" panose="020B0600070205080204" pitchFamily="50" charset="-128"/>
              </a:rPr>
              <a:t> instituted by God, he said, and that Our Blessed Lady herself said to the archangel Gabriel be it done unto me according to Thy Word.</a:t>
            </a:r>
            <a:r>
              <a:rPr lang="en-US" altLang="ja-JP" sz="2600" dirty="0">
                <a:latin typeface="Calibri" panose="020F0502020204030204"/>
                <a:ea typeface="ＭＳ Ｐゴシック" panose="020B0600070205080204" pitchFamily="50" charset="-128"/>
              </a:rPr>
              <a:t> (</a:t>
            </a:r>
            <a:r>
              <a:rPr lang="en-US" altLang="ja-JP" sz="2600" i="1" dirty="0">
                <a:latin typeface="Calibri" panose="020F0502020204030204"/>
                <a:ea typeface="ＭＳ Ｐゴシック" panose="020B0600070205080204" pitchFamily="50" charset="-128"/>
              </a:rPr>
              <a:t>U</a:t>
            </a:r>
            <a:r>
              <a:rPr lang="en-US" altLang="ja-JP" sz="2600" dirty="0">
                <a:latin typeface="Calibri" panose="020F0502020204030204"/>
                <a:ea typeface="ＭＳ Ｐゴシック" panose="020B0600070205080204" pitchFamily="50" charset="-128"/>
              </a:rPr>
              <a:t> 13.453-59)</a:t>
            </a:r>
            <a:endParaRPr lang="en-US" altLang="ja-JP" sz="2600" dirty="0">
              <a:solidFill>
                <a:prstClr val="black"/>
              </a:solidFill>
              <a:latin typeface="Calibri" panose="020F0502020204030204"/>
              <a:ea typeface="ＭＳ Ｐゴシック" panose="020B060007020508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→この一節に含まれる決定的な「矛盾」</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600" dirty="0">
                <a:solidFill>
                  <a:prstClr val="black"/>
                </a:solidFill>
                <a:latin typeface="Calibri" panose="020F0502020204030204"/>
                <a:ea typeface="ＭＳ Ｐゴシック" panose="020B0600070205080204" pitchFamily="50" charset="-128"/>
              </a:rPr>
              <a:t>→性欲が「自然」のもので、罪でない</a:t>
            </a:r>
            <a:r>
              <a:rPr lang="en-US" altLang="ja-JP" sz="2600" dirty="0">
                <a:solidFill>
                  <a:prstClr val="black"/>
                </a:solidFill>
                <a:latin typeface="Calibri" panose="020F0502020204030204"/>
                <a:ea typeface="ＭＳ Ｐゴシック" panose="020B0600070205080204" pitchFamily="50" charset="-128"/>
              </a:rPr>
              <a:t>(no sin)</a:t>
            </a:r>
            <a:r>
              <a:rPr lang="ja-JP" altLang="en-US" sz="2600" dirty="0">
                <a:solidFill>
                  <a:prstClr val="black"/>
                </a:solidFill>
                <a:latin typeface="Calibri" panose="020F0502020204030204"/>
                <a:ea typeface="ＭＳ Ｐゴシック" panose="020B0600070205080204" pitchFamily="50" charset="-128"/>
              </a:rPr>
              <a:t>なのであれば、なぜ「聖母マリア」は</a:t>
            </a:r>
            <a:r>
              <a:rPr lang="en-US" altLang="ja-JP" sz="2600" dirty="0">
                <a:solidFill>
                  <a:prstClr val="black"/>
                </a:solidFill>
                <a:latin typeface="Calibri" panose="020F0502020204030204"/>
                <a:ea typeface="ＭＳ Ｐゴシック" panose="020B0600070205080204" pitchFamily="50" charset="-128"/>
              </a:rPr>
              <a:t>〈</a:t>
            </a:r>
            <a:r>
              <a:rPr lang="ja-JP" altLang="en-US" sz="2600" dirty="0">
                <a:solidFill>
                  <a:prstClr val="black"/>
                </a:solidFill>
                <a:latin typeface="Calibri" panose="020F0502020204030204"/>
                <a:ea typeface="ＭＳ Ｐゴシック" panose="020B0600070205080204" pitchFamily="50" charset="-128"/>
              </a:rPr>
              <a:t>処女</a:t>
            </a:r>
            <a:r>
              <a:rPr lang="en-US" altLang="ja-JP" sz="2600" dirty="0">
                <a:solidFill>
                  <a:prstClr val="black"/>
                </a:solidFill>
                <a:latin typeface="Calibri" panose="020F0502020204030204"/>
                <a:ea typeface="ＭＳ Ｐゴシック" panose="020B0600070205080204" pitchFamily="50" charset="-128"/>
              </a:rPr>
              <a:t>(virgin)〉</a:t>
            </a:r>
            <a:r>
              <a:rPr lang="ja-JP" altLang="en-US" sz="2600" dirty="0">
                <a:solidFill>
                  <a:prstClr val="black"/>
                </a:solidFill>
                <a:latin typeface="Calibri" panose="020F0502020204030204"/>
                <a:ea typeface="ＭＳ Ｐゴシック" panose="020B0600070205080204" pitchFamily="50" charset="-128"/>
              </a:rPr>
              <a:t>なのか？</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indent="0">
              <a:buNone/>
            </a:pPr>
            <a:endParaRPr kumimoji="1" lang="ja-JP" altLang="en-US" dirty="0"/>
          </a:p>
        </p:txBody>
      </p:sp>
    </p:spTree>
    <p:extLst>
      <p:ext uri="{BB962C8B-B14F-4D97-AF65-F5344CB8AC3E}">
        <p14:creationId xmlns:p14="http://schemas.microsoft.com/office/powerpoint/2010/main" val="167777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042DF9-732B-4F0A-8EAF-5482687523FF}"/>
              </a:ext>
            </a:extLst>
          </p:cNvPr>
          <p:cNvSpPr>
            <a:spLocks noGrp="1"/>
          </p:cNvSpPr>
          <p:nvPr>
            <p:ph type="title"/>
          </p:nvPr>
        </p:nvSpPr>
        <p:spPr/>
        <p:txBody>
          <a:bodyPr/>
          <a:lstStyle/>
          <a:p>
            <a:r>
              <a:rPr kumimoji="1" lang="ja-JP" altLang="en-US" dirty="0"/>
              <a:t>サンディマウント海岸に流れるバックグラウンド・ミュージック</a:t>
            </a:r>
          </a:p>
        </p:txBody>
      </p:sp>
      <p:sp>
        <p:nvSpPr>
          <p:cNvPr id="3" name="コンテンツ プレースホルダー 2">
            <a:extLst>
              <a:ext uri="{FF2B5EF4-FFF2-40B4-BE49-F238E27FC236}">
                <a16:creationId xmlns:a16="http://schemas.microsoft.com/office/drawing/2014/main" id="{1F347174-B73B-45C2-8CFF-D996BE5B414E}"/>
              </a:ext>
            </a:extLst>
          </p:cNvPr>
          <p:cNvSpPr>
            <a:spLocks noGrp="1"/>
          </p:cNvSpPr>
          <p:nvPr>
            <p:ph idx="1"/>
          </p:nvPr>
        </p:nvSpPr>
        <p:spPr>
          <a:xfrm>
            <a:off x="838200" y="1825625"/>
            <a:ext cx="10515600" cy="4667250"/>
          </a:xfrm>
        </p:spPr>
        <p:txBody>
          <a:bodyPr>
            <a:normAutofit fontScale="92500"/>
          </a:bodyPr>
          <a:lstStyle/>
          <a:p>
            <a:pPr marL="0" indent="0">
              <a:buNone/>
            </a:pPr>
            <a:r>
              <a:rPr kumimoji="1" lang="ja-JP" altLang="en-US" dirty="0"/>
              <a:t>「メアリー、海の星」教会</a:t>
            </a:r>
            <a:r>
              <a:rPr kumimoji="1" lang="en-US" altLang="ja-JP" dirty="0"/>
              <a:t>(</a:t>
            </a:r>
            <a:r>
              <a:rPr lang="en-US" altLang="ja-JP" dirty="0"/>
              <a:t>M</a:t>
            </a:r>
            <a:r>
              <a:rPr kumimoji="1" lang="en-US" altLang="ja-JP" dirty="0"/>
              <a:t>ary, Star of the Sea)</a:t>
            </a:r>
            <a:r>
              <a:rPr kumimoji="1" lang="ja-JP" altLang="en-US" dirty="0"/>
              <a:t>から聞こえて来る</a:t>
            </a:r>
            <a:r>
              <a:rPr lang="ja-JP" altLang="en-US" dirty="0"/>
              <a:t>「聖母</a:t>
            </a:r>
            <a:r>
              <a:rPr kumimoji="1" lang="ja-JP" altLang="en-US" dirty="0"/>
              <a:t>マリアの連禱</a:t>
            </a:r>
            <a:r>
              <a:rPr kumimoji="1" lang="en-US" altLang="ja-JP" dirty="0"/>
              <a:t>(</a:t>
            </a:r>
            <a:r>
              <a:rPr lang="en-US" altLang="ja-JP" dirty="0"/>
              <a:t>The Litany of Our Lady)</a:t>
            </a:r>
            <a:r>
              <a:rPr kumimoji="1" lang="ja-JP" altLang="en-US" dirty="0"/>
              <a:t>」</a:t>
            </a:r>
            <a:endParaRPr kumimoji="1" lang="en-US" altLang="ja-JP" dirty="0"/>
          </a:p>
          <a:p>
            <a:pPr marL="0" indent="0">
              <a:buNone/>
            </a:pPr>
            <a:endParaRPr lang="en-US" altLang="ja-JP" dirty="0"/>
          </a:p>
          <a:p>
            <a:pPr marL="0" indent="0">
              <a:buNone/>
            </a:pPr>
            <a:r>
              <a:rPr kumimoji="1" lang="ja-JP" altLang="en-US" dirty="0"/>
              <a:t>ガーティの外側から聞こえる宗教の声は、ある意味において、彼女の身体から湧き上がる「自然の声」を抑圧するほどの轟音をとどろかせる</a:t>
            </a:r>
            <a:endParaRPr kumimoji="1" lang="en-US" altLang="ja-JP" dirty="0"/>
          </a:p>
          <a:p>
            <a:pPr marL="0" indent="0">
              <a:buNone/>
            </a:pPr>
            <a:r>
              <a:rPr lang="ja-JP" altLang="en-US" dirty="0"/>
              <a:t>→それ故、フーコー的な</a:t>
            </a:r>
            <a:r>
              <a:rPr lang="en-US" altLang="ja-JP" dirty="0"/>
              <a:t>〈</a:t>
            </a:r>
            <a:r>
              <a:rPr lang="ja-JP" altLang="en-US" dirty="0"/>
              <a:t>自発的服従</a:t>
            </a:r>
            <a:r>
              <a:rPr lang="en-US" altLang="ja-JP" dirty="0"/>
              <a:t>〉</a:t>
            </a:r>
            <a:r>
              <a:rPr lang="ja-JP" altLang="en-US" dirty="0"/>
              <a:t>の観点から見れば、ガーティは</a:t>
            </a:r>
            <a:r>
              <a:rPr kumimoji="1" lang="ja-JP" altLang="en-US" dirty="0"/>
              <a:t>宗教の教えを完全に「内面化」している</a:t>
            </a:r>
            <a:endParaRPr kumimoji="1" lang="en-US" altLang="ja-JP" dirty="0"/>
          </a:p>
          <a:p>
            <a:pPr marL="0" indent="0">
              <a:buNone/>
            </a:pPr>
            <a:r>
              <a:rPr kumimoji="1" lang="ja-JP" altLang="en-US" dirty="0"/>
              <a:t>→彼女は「月経」や「性欲」という言葉を知っていても、頭の中ですら</a:t>
            </a:r>
            <a:r>
              <a:rPr lang="ja-JP" altLang="en-US" dirty="0"/>
              <a:t>使うこ</a:t>
            </a:r>
            <a:r>
              <a:rPr kumimoji="1" lang="ja-JP" altLang="en-US" dirty="0"/>
              <a:t>とができない（自己検閲）</a:t>
            </a:r>
            <a:endParaRPr kumimoji="1" lang="en-US" altLang="ja-JP" dirty="0"/>
          </a:p>
          <a:p>
            <a:pPr marL="0" indent="0">
              <a:buNone/>
            </a:pPr>
            <a:r>
              <a:rPr lang="ja-JP" altLang="en-US" dirty="0"/>
              <a:t>→しかし、そのような内なる禁止の声に対する抵抗や反抗こそ、彼女の身体的反応ではないか？</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11190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D67AE-09CF-4AF1-BE06-87E074015A50}"/>
              </a:ext>
            </a:extLst>
          </p:cNvPr>
          <p:cNvSpPr>
            <a:spLocks noGrp="1"/>
          </p:cNvSpPr>
          <p:nvPr>
            <p:ph type="title"/>
          </p:nvPr>
        </p:nvSpPr>
        <p:spPr>
          <a:xfrm>
            <a:off x="609600" y="365126"/>
            <a:ext cx="5271247" cy="1813298"/>
          </a:xfrm>
        </p:spPr>
        <p:txBody>
          <a:bodyPr>
            <a:normAutofit/>
          </a:bodyPr>
          <a:lstStyle/>
          <a:p>
            <a:r>
              <a:rPr kumimoji="1" lang="ja-JP" altLang="en-US" dirty="0"/>
              <a:t>教会の声をかき消す「花火」の音</a:t>
            </a:r>
          </a:p>
        </p:txBody>
      </p:sp>
      <p:sp>
        <p:nvSpPr>
          <p:cNvPr id="3" name="コンテンツ プレースホルダー 2">
            <a:extLst>
              <a:ext uri="{FF2B5EF4-FFF2-40B4-BE49-F238E27FC236}">
                <a16:creationId xmlns:a16="http://schemas.microsoft.com/office/drawing/2014/main" id="{9311E984-FA26-435C-86DC-7EADAB796787}"/>
              </a:ext>
            </a:extLst>
          </p:cNvPr>
          <p:cNvSpPr>
            <a:spLocks noGrp="1"/>
          </p:cNvSpPr>
          <p:nvPr>
            <p:ph idx="1"/>
          </p:nvPr>
        </p:nvSpPr>
        <p:spPr>
          <a:xfrm>
            <a:off x="376518" y="2716306"/>
            <a:ext cx="10977282" cy="3693459"/>
          </a:xfrm>
        </p:spPr>
        <p:txBody>
          <a:bodyPr>
            <a:normAutofit lnSpcReduction="10000"/>
          </a:bodyPr>
          <a:lstStyle/>
          <a:p>
            <a:pPr marL="0" indent="0">
              <a:buNone/>
            </a:pPr>
            <a:r>
              <a:rPr kumimoji="1" lang="ja-JP" altLang="en-US" dirty="0"/>
              <a:t>ガーティが自らのスカートの中を</a:t>
            </a:r>
            <a:endParaRPr kumimoji="1" lang="en-US" altLang="ja-JP" dirty="0"/>
          </a:p>
          <a:p>
            <a:pPr marL="0" indent="0">
              <a:buNone/>
            </a:pPr>
            <a:r>
              <a:rPr kumimoji="1" lang="ja-JP" altLang="en-US" dirty="0"/>
              <a:t>さらけ出すのは、教会の聖体降福式</a:t>
            </a:r>
            <a:endParaRPr kumimoji="1" lang="en-US" altLang="ja-JP" dirty="0"/>
          </a:p>
          <a:p>
            <a:pPr marL="0" indent="0">
              <a:buNone/>
            </a:pPr>
            <a:r>
              <a:rPr kumimoji="1" lang="ja-JP" altLang="en-US" dirty="0"/>
              <a:t>が終わり、勃起や射精を象徴する</a:t>
            </a:r>
            <a:endParaRPr kumimoji="1" lang="en-US" altLang="ja-JP" dirty="0"/>
          </a:p>
          <a:p>
            <a:pPr marL="0" indent="0">
              <a:buNone/>
            </a:pPr>
            <a:r>
              <a:rPr kumimoji="1" lang="ja-JP" altLang="en-US" dirty="0"/>
              <a:t>「花火」の爆音が鳴り響く間のこと</a:t>
            </a:r>
            <a:endParaRPr kumimoji="1" lang="en-US" altLang="ja-JP" dirty="0"/>
          </a:p>
          <a:p>
            <a:pPr marL="0" indent="0">
              <a:buNone/>
            </a:pPr>
            <a:endParaRPr lang="en-US" altLang="ja-JP" dirty="0"/>
          </a:p>
          <a:p>
            <a:pPr marL="0" indent="0">
              <a:buNone/>
            </a:pPr>
            <a:r>
              <a:rPr kumimoji="1" lang="ja-JP" altLang="en-US" dirty="0"/>
              <a:t>→</a:t>
            </a:r>
            <a:r>
              <a:rPr kumimoji="1" lang="en-US" altLang="ja-JP" dirty="0"/>
              <a:t>『</a:t>
            </a:r>
            <a:r>
              <a:rPr kumimoji="1" lang="ja-JP" altLang="en-US" dirty="0"/>
              <a:t>ユリシーズ</a:t>
            </a:r>
            <a:r>
              <a:rPr kumimoji="1" lang="en-US" altLang="ja-JP" dirty="0"/>
              <a:t>』</a:t>
            </a:r>
            <a:r>
              <a:rPr kumimoji="1" lang="ja-JP" altLang="en-US" dirty="0"/>
              <a:t>を「有罪」判決（すなわち罪を犯した</a:t>
            </a:r>
            <a:r>
              <a:rPr kumimoji="1" lang="en-US" altLang="ja-JP" dirty="0"/>
              <a:t>(sinned)</a:t>
            </a:r>
            <a:r>
              <a:rPr kumimoji="1" lang="ja-JP" altLang="en-US" dirty="0"/>
              <a:t>）へと導いた本挿話は、ある意味では大変皮肉なことに、自らの内面（意識の流れ）においても、厳しい自己検閲を行っていた若き女性についての物語である</a:t>
            </a:r>
            <a:endParaRPr kumimoji="1" lang="en-US" altLang="ja-JP" dirty="0"/>
          </a:p>
        </p:txBody>
      </p:sp>
      <p:pic>
        <p:nvPicPr>
          <p:cNvPr id="4" name="図 3">
            <a:extLst>
              <a:ext uri="{FF2B5EF4-FFF2-40B4-BE49-F238E27FC236}">
                <a16:creationId xmlns:a16="http://schemas.microsoft.com/office/drawing/2014/main" id="{A633934F-5FC3-4977-9742-9C92BC204ADF}"/>
              </a:ext>
            </a:extLst>
          </p:cNvPr>
          <p:cNvPicPr>
            <a:picLocks noChangeAspect="1"/>
          </p:cNvPicPr>
          <p:nvPr/>
        </p:nvPicPr>
        <p:blipFill>
          <a:blip r:embed="rId2"/>
          <a:stretch>
            <a:fillRect/>
          </a:stretch>
        </p:blipFill>
        <p:spPr>
          <a:xfrm>
            <a:off x="6103782" y="0"/>
            <a:ext cx="6088218" cy="4052047"/>
          </a:xfrm>
          <a:prstGeom prst="rect">
            <a:avLst/>
          </a:prstGeom>
        </p:spPr>
      </p:pic>
    </p:spTree>
    <p:extLst>
      <p:ext uri="{BB962C8B-B14F-4D97-AF65-F5344CB8AC3E}">
        <p14:creationId xmlns:p14="http://schemas.microsoft.com/office/powerpoint/2010/main" val="40162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25E8112-4147-4E15-A8C1-D31D2D67BFAD}"/>
              </a:ext>
            </a:extLst>
          </p:cNvPr>
          <p:cNvSpPr>
            <a:spLocks noGrp="1"/>
          </p:cNvSpPr>
          <p:nvPr>
            <p:ph idx="1"/>
          </p:nvPr>
        </p:nvSpPr>
        <p:spPr>
          <a:xfrm>
            <a:off x="838200" y="681318"/>
            <a:ext cx="10515600" cy="589877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→「どんなことがあろうとあたしは思いきり、遠慮なんかちっともしないで、自由に生きます</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(Come what might she would be wild, </a:t>
            </a:r>
            <a:r>
              <a:rPr kumimoji="1" lang="en-US" altLang="ja-JP" sz="26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untrammelled</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free)</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IE" altLang="ja-JP" sz="26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U</a:t>
            </a:r>
            <a:r>
              <a:rPr kumimoji="1" lang="en-IE"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13.445</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と決意する彼女の</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不自由</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を、ジョイスは描き出す</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→内なる抑圧（意識的／無意識的自己検閲）を打ち破るためには、自らの性欲を全面的に肯定する、真にワイルドで、一切の束縛から自由な、第</a:t>
            </a:r>
            <a:r>
              <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18</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挿話のモリーの独白を俟たねばならない</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indent="0">
              <a:buNone/>
            </a:pPr>
            <a:r>
              <a:rPr kumimoji="1" lang="ja-JP" altLang="en-US" dirty="0"/>
              <a:t>→いわゆる</a:t>
            </a:r>
            <a:r>
              <a:rPr kumimoji="1" lang="en-US" altLang="ja-JP" dirty="0"/>
              <a:t>〈</a:t>
            </a:r>
            <a:r>
              <a:rPr kumimoji="1" lang="ja-JP" altLang="en-US" dirty="0"/>
              <a:t>家庭の天使</a:t>
            </a:r>
            <a:r>
              <a:rPr kumimoji="1" lang="en-US" altLang="ja-JP" dirty="0"/>
              <a:t>〉</a:t>
            </a:r>
            <a:r>
              <a:rPr kumimoji="1" lang="ja-JP" altLang="en-US" dirty="0"/>
              <a:t>≒「家庭ではまるで二人目の母親か守護天使」</a:t>
            </a:r>
            <a:r>
              <a:rPr lang="en-US" altLang="ja-JP" sz="2400" dirty="0">
                <a:solidFill>
                  <a:prstClr val="black"/>
                </a:solidFill>
              </a:rPr>
              <a:t> (</a:t>
            </a:r>
            <a:r>
              <a:rPr lang="en-IE" altLang="ja-JP" sz="2600" i="1" dirty="0">
                <a:solidFill>
                  <a:prstClr val="black"/>
                </a:solidFill>
              </a:rPr>
              <a:t>U</a:t>
            </a:r>
            <a:r>
              <a:rPr lang="en-IE" altLang="ja-JP" sz="2600" dirty="0">
                <a:solidFill>
                  <a:prstClr val="black"/>
                </a:solidFill>
              </a:rPr>
              <a:t>-△ 13.4</a:t>
            </a:r>
            <a:r>
              <a:rPr lang="en-US" altLang="ja-JP" sz="2600" dirty="0">
                <a:solidFill>
                  <a:prstClr val="black"/>
                </a:solidFill>
              </a:rPr>
              <a:t>2</a:t>
            </a:r>
            <a:r>
              <a:rPr lang="en-IE" altLang="ja-JP" sz="2600" dirty="0">
                <a:solidFill>
                  <a:prstClr val="black"/>
                </a:solidFill>
              </a:rPr>
              <a:t>5</a:t>
            </a:r>
            <a:r>
              <a:rPr lang="en-US" altLang="ja-JP" sz="2400" dirty="0">
                <a:solidFill>
                  <a:prstClr val="black"/>
                </a:solidFill>
              </a:rPr>
              <a:t>)</a:t>
            </a:r>
            <a:r>
              <a:rPr kumimoji="1" lang="en-US" altLang="ja-JP" dirty="0"/>
              <a:t>(</a:t>
            </a:r>
            <a:r>
              <a:rPr lang="en-US" altLang="ja-JP" dirty="0"/>
              <a:t>“a second mother in the house, a ministering angel</a:t>
            </a:r>
            <a:r>
              <a:rPr kumimoji="1" lang="en-US" altLang="ja-JP" dirty="0"/>
              <a:t>”(</a:t>
            </a:r>
            <a:r>
              <a:rPr kumimoji="1" lang="en-US" altLang="ja-JP" i="1" dirty="0"/>
              <a:t>U</a:t>
            </a:r>
            <a:r>
              <a:rPr kumimoji="1" lang="en-US" altLang="ja-JP" dirty="0"/>
              <a:t> 13.325-26))</a:t>
            </a:r>
            <a:r>
              <a:rPr kumimoji="1" lang="ja-JP" altLang="en-US" dirty="0"/>
              <a:t>を期待されるガーティ</a:t>
            </a:r>
            <a:r>
              <a:rPr kumimoji="1" lang="en-US" altLang="ja-JP" dirty="0"/>
              <a:t>(“a womanly woman”(</a:t>
            </a:r>
            <a:r>
              <a:rPr kumimoji="1" lang="en-US" altLang="ja-JP" i="1" dirty="0"/>
              <a:t>U</a:t>
            </a:r>
            <a:r>
              <a:rPr kumimoji="1" lang="en-US" altLang="ja-JP" dirty="0"/>
              <a:t> 13.435))</a:t>
            </a:r>
            <a:r>
              <a:rPr kumimoji="1" lang="ja-JP" altLang="en-US" dirty="0"/>
              <a:t>から、ブルーム</a:t>
            </a:r>
            <a:r>
              <a:rPr kumimoji="1" lang="en-US" altLang="ja-JP" dirty="0"/>
              <a:t>(“the new womanly man”(</a:t>
            </a:r>
            <a:r>
              <a:rPr kumimoji="1" lang="en-US" altLang="ja-JP" i="1" dirty="0"/>
              <a:t>U</a:t>
            </a:r>
            <a:r>
              <a:rPr kumimoji="1" lang="en-US" altLang="ja-JP" dirty="0"/>
              <a:t> 15.1798-99))</a:t>
            </a:r>
            <a:r>
              <a:rPr kumimoji="1" lang="ja-JP" altLang="en-US" dirty="0"/>
              <a:t>を経て、生／性を肯定する</a:t>
            </a:r>
            <a:r>
              <a:rPr kumimoji="1" lang="en-US" altLang="ja-JP" dirty="0"/>
              <a:t>(yes)</a:t>
            </a:r>
            <a:r>
              <a:rPr kumimoji="1" lang="ja-JP" altLang="en-US" dirty="0"/>
              <a:t>モリー</a:t>
            </a:r>
            <a:r>
              <a:rPr kumimoji="1" lang="en-US" altLang="ja-JP" dirty="0"/>
              <a:t>(new womanly woman)</a:t>
            </a:r>
            <a:r>
              <a:rPr kumimoji="1" lang="ja-JP" altLang="en-US" dirty="0"/>
              <a:t>へ</a:t>
            </a:r>
          </a:p>
        </p:txBody>
      </p:sp>
    </p:spTree>
    <p:extLst>
      <p:ext uri="{BB962C8B-B14F-4D97-AF65-F5344CB8AC3E}">
        <p14:creationId xmlns:p14="http://schemas.microsoft.com/office/powerpoint/2010/main" val="17283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417874-E99B-48C2-81C9-6576DDA4B4C3}"/>
              </a:ext>
            </a:extLst>
          </p:cNvPr>
          <p:cNvSpPr>
            <a:spLocks noGrp="1"/>
          </p:cNvSpPr>
          <p:nvPr>
            <p:ph type="title"/>
          </p:nvPr>
        </p:nvSpPr>
        <p:spPr>
          <a:xfrm>
            <a:off x="313767" y="170329"/>
            <a:ext cx="5586446" cy="1156447"/>
          </a:xfrm>
        </p:spPr>
        <p:txBody>
          <a:bodyPr/>
          <a:lstStyle/>
          <a:p>
            <a:r>
              <a:rPr kumimoji="1" lang="en-US" altLang="ja-JP" dirty="0"/>
              <a:t>『</a:t>
            </a:r>
            <a:r>
              <a:rPr kumimoji="1" lang="ja-JP" altLang="en-US" dirty="0"/>
              <a:t>ユリシーズ</a:t>
            </a:r>
            <a:r>
              <a:rPr kumimoji="1" lang="en-US" altLang="ja-JP" dirty="0"/>
              <a:t>』</a:t>
            </a:r>
            <a:r>
              <a:rPr kumimoji="1" lang="ja-JP" altLang="en-US" dirty="0"/>
              <a:t>の連載</a:t>
            </a:r>
          </a:p>
        </p:txBody>
      </p:sp>
      <p:sp>
        <p:nvSpPr>
          <p:cNvPr id="3" name="コンテンツ プレースホルダー 2">
            <a:extLst>
              <a:ext uri="{FF2B5EF4-FFF2-40B4-BE49-F238E27FC236}">
                <a16:creationId xmlns:a16="http://schemas.microsoft.com/office/drawing/2014/main" id="{F36F0201-54EF-4A25-AEAD-30BEA90C62DB}"/>
              </a:ext>
            </a:extLst>
          </p:cNvPr>
          <p:cNvSpPr>
            <a:spLocks noGrp="1"/>
          </p:cNvSpPr>
          <p:nvPr>
            <p:ph idx="1"/>
          </p:nvPr>
        </p:nvSpPr>
        <p:spPr>
          <a:xfrm>
            <a:off x="313766" y="1559859"/>
            <a:ext cx="6471082" cy="5127812"/>
          </a:xfrm>
        </p:spPr>
        <p:txBody>
          <a:bodyPr>
            <a:normAutofit fontScale="85000" lnSpcReduction="20000"/>
          </a:bodyPr>
          <a:lstStyle/>
          <a:p>
            <a:pPr marL="0" indent="0">
              <a:buNone/>
            </a:pPr>
            <a:r>
              <a:rPr kumimoji="1" lang="en-US" altLang="ja-JP" dirty="0"/>
              <a:t>『</a:t>
            </a:r>
            <a:r>
              <a:rPr kumimoji="1" lang="ja-JP" altLang="en-US" dirty="0"/>
              <a:t>リトル・レヴュー</a:t>
            </a:r>
            <a:r>
              <a:rPr kumimoji="1" lang="en-US" altLang="ja-JP" dirty="0"/>
              <a:t>』(</a:t>
            </a:r>
            <a:r>
              <a:rPr kumimoji="1" lang="en-US" altLang="ja-JP" i="1" dirty="0"/>
              <a:t>The Little Review</a:t>
            </a:r>
            <a:r>
              <a:rPr kumimoji="1" lang="en-US" altLang="ja-JP" dirty="0"/>
              <a:t>)</a:t>
            </a:r>
          </a:p>
          <a:p>
            <a:pPr marL="0" indent="0">
              <a:buNone/>
            </a:pPr>
            <a:r>
              <a:rPr lang="en-US" altLang="ja-JP" dirty="0"/>
              <a:t>1914</a:t>
            </a:r>
            <a:r>
              <a:rPr lang="ja-JP" altLang="en-US" dirty="0"/>
              <a:t>年</a:t>
            </a:r>
            <a:r>
              <a:rPr lang="en-US" altLang="ja-JP" dirty="0"/>
              <a:t>3</a:t>
            </a:r>
            <a:r>
              <a:rPr lang="ja-JP" altLang="en-US" dirty="0"/>
              <a:t>月～</a:t>
            </a:r>
            <a:r>
              <a:rPr lang="en-US" altLang="ja-JP" dirty="0"/>
              <a:t>1922</a:t>
            </a:r>
            <a:r>
              <a:rPr lang="ja-JP" altLang="en-US" dirty="0"/>
              <a:t>年</a:t>
            </a:r>
            <a:r>
              <a:rPr lang="en-US" altLang="ja-JP" dirty="0"/>
              <a:t>12</a:t>
            </a:r>
            <a:r>
              <a:rPr lang="ja-JP" altLang="en-US" dirty="0"/>
              <a:t>月（</a:t>
            </a:r>
            <a:r>
              <a:rPr lang="en-US" altLang="ja-JP" dirty="0"/>
              <a:t>1929</a:t>
            </a:r>
            <a:r>
              <a:rPr lang="ja-JP" altLang="en-US" dirty="0"/>
              <a:t>年</a:t>
            </a:r>
            <a:r>
              <a:rPr lang="en-US" altLang="ja-JP" dirty="0"/>
              <a:t>5</a:t>
            </a:r>
            <a:r>
              <a:rPr lang="ja-JP" altLang="en-US" dirty="0"/>
              <a:t>月）</a:t>
            </a:r>
            <a:endParaRPr lang="en-US" altLang="ja-JP" dirty="0"/>
          </a:p>
          <a:p>
            <a:pPr marL="0" indent="0">
              <a:buNone/>
            </a:pPr>
            <a:r>
              <a:rPr lang="ja-JP" altLang="en-US" dirty="0"/>
              <a:t>→シカゴで創刊、その後ニューヨークを拠点とする</a:t>
            </a:r>
            <a:endParaRPr lang="en-US" altLang="ja-JP" dirty="0"/>
          </a:p>
          <a:p>
            <a:pPr marL="0" indent="0">
              <a:buNone/>
            </a:pPr>
            <a:endParaRPr lang="en-US" altLang="ja-JP" dirty="0"/>
          </a:p>
          <a:p>
            <a:pPr marL="0" indent="0">
              <a:buNone/>
            </a:pPr>
            <a:r>
              <a:rPr kumimoji="1" lang="ja-JP" altLang="en-US" dirty="0"/>
              <a:t>マーガレット・アンダーソン（</a:t>
            </a:r>
            <a:r>
              <a:rPr kumimoji="1" lang="en-IE" altLang="ja-JP" dirty="0"/>
              <a:t>Margaret Anderson; 1886-1973</a:t>
            </a:r>
            <a:r>
              <a:rPr kumimoji="1" lang="ja-JP" altLang="en-US" dirty="0"/>
              <a:t>）による創刊</a:t>
            </a:r>
            <a:endParaRPr kumimoji="1" lang="en-US" altLang="ja-JP" dirty="0"/>
          </a:p>
          <a:p>
            <a:pPr marL="0" indent="0">
              <a:buNone/>
            </a:pPr>
            <a:r>
              <a:rPr lang="ja-JP" altLang="en-US" dirty="0"/>
              <a:t>　ジェイン・ヒープ（</a:t>
            </a:r>
            <a:r>
              <a:rPr lang="en-US" altLang="ja-JP" dirty="0"/>
              <a:t>Jean Heap; 1883-1964</a:t>
            </a:r>
            <a:r>
              <a:rPr lang="ja-JP" altLang="en-US" dirty="0"/>
              <a:t>）　共同編集者　</a:t>
            </a:r>
            <a:endParaRPr lang="en-US" altLang="ja-JP" dirty="0"/>
          </a:p>
          <a:p>
            <a:pPr marL="0" indent="0">
              <a:buNone/>
            </a:pPr>
            <a:r>
              <a:rPr kumimoji="1" lang="ja-JP" altLang="en-US" dirty="0"/>
              <a:t>　エズラ・パウンド（</a:t>
            </a:r>
            <a:r>
              <a:rPr kumimoji="1" lang="en-US" altLang="ja-JP" dirty="0"/>
              <a:t>Ezra Pound; </a:t>
            </a:r>
            <a:r>
              <a:rPr kumimoji="1" lang="en-IE" altLang="ja-JP" dirty="0"/>
              <a:t>1885-1972)</a:t>
            </a:r>
            <a:r>
              <a:rPr kumimoji="1" lang="ja-JP" altLang="en-US" dirty="0"/>
              <a:t>　海外編集員（</a:t>
            </a:r>
            <a:r>
              <a:rPr kumimoji="1" lang="en-US" altLang="ja-JP" dirty="0"/>
              <a:t>1</a:t>
            </a:r>
            <a:r>
              <a:rPr lang="en-US" altLang="ja-JP" dirty="0"/>
              <a:t>917</a:t>
            </a:r>
            <a:r>
              <a:rPr lang="ja-JP" altLang="en-US" dirty="0"/>
              <a:t>年</a:t>
            </a:r>
            <a:r>
              <a:rPr lang="en-US" altLang="ja-JP" dirty="0"/>
              <a:t>5</a:t>
            </a:r>
            <a:r>
              <a:rPr lang="ja-JP" altLang="en-US" dirty="0"/>
              <a:t>月～</a:t>
            </a:r>
            <a:r>
              <a:rPr lang="en-US" altLang="ja-JP" dirty="0"/>
              <a:t>1919</a:t>
            </a:r>
            <a:r>
              <a:rPr lang="ja-JP" altLang="en-US" dirty="0"/>
              <a:t>年</a:t>
            </a:r>
            <a:r>
              <a:rPr lang="en-US" altLang="ja-JP" dirty="0"/>
              <a:t>4</a:t>
            </a:r>
            <a:r>
              <a:rPr lang="ja-JP" altLang="en-US" dirty="0"/>
              <a:t>月）　</a:t>
            </a:r>
            <a:endParaRPr lang="en-US" altLang="ja-JP" dirty="0"/>
          </a:p>
          <a:p>
            <a:pPr marL="0" indent="0">
              <a:buNone/>
            </a:pPr>
            <a:endParaRPr kumimoji="1" lang="en-US" altLang="ja-JP" dirty="0"/>
          </a:p>
          <a:p>
            <a:pPr marL="0" indent="0">
              <a:buNone/>
            </a:pPr>
            <a:r>
              <a:rPr kumimoji="1" lang="ja-JP" altLang="en-US" sz="2100" dirty="0"/>
              <a:t>右の画像の出典</a:t>
            </a:r>
            <a:endParaRPr kumimoji="1" lang="en-US" altLang="ja-JP" sz="2100" dirty="0"/>
          </a:p>
          <a:p>
            <a:pPr marL="0" indent="0">
              <a:buNone/>
            </a:pPr>
            <a:r>
              <a:rPr kumimoji="1" lang="en-IE" altLang="ja-JP" sz="2100" dirty="0">
                <a:hlinkClick r:id="rId2"/>
              </a:rPr>
              <a:t>https://modernistaguide.files.wordpress.com/2014/10/mcanderson2.jpeg</a:t>
            </a:r>
            <a:endParaRPr kumimoji="1" lang="ja-JP" altLang="en-US" sz="2100" dirty="0"/>
          </a:p>
        </p:txBody>
      </p:sp>
      <p:pic>
        <p:nvPicPr>
          <p:cNvPr id="5" name="図 4">
            <a:extLst>
              <a:ext uri="{FF2B5EF4-FFF2-40B4-BE49-F238E27FC236}">
                <a16:creationId xmlns:a16="http://schemas.microsoft.com/office/drawing/2014/main" id="{1F2160DA-E45C-4516-A9D4-42AD6516616A}"/>
              </a:ext>
            </a:extLst>
          </p:cNvPr>
          <p:cNvPicPr>
            <a:picLocks noChangeAspect="1"/>
          </p:cNvPicPr>
          <p:nvPr/>
        </p:nvPicPr>
        <p:blipFill>
          <a:blip r:embed="rId3"/>
          <a:stretch>
            <a:fillRect/>
          </a:stretch>
        </p:blipFill>
        <p:spPr>
          <a:xfrm>
            <a:off x="6784847" y="0"/>
            <a:ext cx="5407153" cy="6858000"/>
          </a:xfrm>
          <a:prstGeom prst="rect">
            <a:avLst/>
          </a:prstGeom>
        </p:spPr>
      </p:pic>
    </p:spTree>
    <p:extLst>
      <p:ext uri="{BB962C8B-B14F-4D97-AF65-F5344CB8AC3E}">
        <p14:creationId xmlns:p14="http://schemas.microsoft.com/office/powerpoint/2010/main" val="358994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417874-E99B-48C2-81C9-6576DDA4B4C3}"/>
              </a:ext>
            </a:extLst>
          </p:cNvPr>
          <p:cNvSpPr>
            <a:spLocks noGrp="1"/>
          </p:cNvSpPr>
          <p:nvPr>
            <p:ph type="title"/>
          </p:nvPr>
        </p:nvSpPr>
        <p:spPr>
          <a:xfrm>
            <a:off x="493059" y="365125"/>
            <a:ext cx="10860741" cy="1325563"/>
          </a:xfrm>
        </p:spPr>
        <p:txBody>
          <a:bodyPr/>
          <a:lstStyle/>
          <a:p>
            <a:r>
              <a:rPr kumimoji="1" lang="en-US" altLang="ja-JP" dirty="0"/>
              <a:t>『</a:t>
            </a:r>
            <a:r>
              <a:rPr kumimoji="1" lang="ja-JP" altLang="en-US" dirty="0"/>
              <a:t>ユリシーズ</a:t>
            </a:r>
            <a:r>
              <a:rPr kumimoji="1" lang="en-US" altLang="ja-JP" dirty="0"/>
              <a:t>』</a:t>
            </a:r>
            <a:r>
              <a:rPr kumimoji="1" lang="ja-JP" altLang="en-US" dirty="0"/>
              <a:t>の連載</a:t>
            </a:r>
          </a:p>
        </p:txBody>
      </p:sp>
      <p:sp>
        <p:nvSpPr>
          <p:cNvPr id="3" name="コンテンツ プレースホルダー 2">
            <a:extLst>
              <a:ext uri="{FF2B5EF4-FFF2-40B4-BE49-F238E27FC236}">
                <a16:creationId xmlns:a16="http://schemas.microsoft.com/office/drawing/2014/main" id="{F36F0201-54EF-4A25-AEAD-30BEA90C62DB}"/>
              </a:ext>
            </a:extLst>
          </p:cNvPr>
          <p:cNvSpPr>
            <a:spLocks noGrp="1"/>
          </p:cNvSpPr>
          <p:nvPr>
            <p:ph idx="1"/>
          </p:nvPr>
        </p:nvSpPr>
        <p:spPr>
          <a:xfrm>
            <a:off x="313765" y="2055813"/>
            <a:ext cx="7655859" cy="4631858"/>
          </a:xfrm>
        </p:spPr>
        <p:txBody>
          <a:bodyPr>
            <a:normAutofit/>
          </a:bodyPr>
          <a:lstStyle/>
          <a:p>
            <a:pPr marL="0" indent="0">
              <a:buNone/>
            </a:pPr>
            <a:r>
              <a:rPr kumimoji="1" lang="en-US" altLang="ja-JP" dirty="0"/>
              <a:t>『</a:t>
            </a:r>
            <a:r>
              <a:rPr kumimoji="1" lang="ja-JP" altLang="en-US" dirty="0"/>
              <a:t>リトル・レヴューでの</a:t>
            </a:r>
            <a:r>
              <a:rPr kumimoji="1" lang="en-US" altLang="ja-JP" dirty="0"/>
              <a:t>『</a:t>
            </a:r>
            <a:r>
              <a:rPr kumimoji="1" lang="ja-JP" altLang="en-US" dirty="0"/>
              <a:t>ユリシーズ</a:t>
            </a:r>
            <a:r>
              <a:rPr kumimoji="1" lang="en-US" altLang="ja-JP" dirty="0"/>
              <a:t>』</a:t>
            </a:r>
            <a:r>
              <a:rPr kumimoji="1" lang="ja-JP" altLang="en-US" dirty="0"/>
              <a:t>の連載</a:t>
            </a:r>
            <a:endParaRPr kumimoji="1" lang="en-US" altLang="ja-JP" dirty="0"/>
          </a:p>
          <a:p>
            <a:pPr marL="0" indent="0">
              <a:buNone/>
            </a:pPr>
            <a:r>
              <a:rPr kumimoji="1" lang="ja-JP" altLang="en-US" dirty="0"/>
              <a:t>　</a:t>
            </a:r>
            <a:r>
              <a:rPr kumimoji="1" lang="en-US" altLang="ja-JP" dirty="0">
                <a:solidFill>
                  <a:srgbClr val="FF0000"/>
                </a:solidFill>
              </a:rPr>
              <a:t>1918</a:t>
            </a:r>
            <a:r>
              <a:rPr kumimoji="1" lang="ja-JP" altLang="en-US" dirty="0">
                <a:solidFill>
                  <a:srgbClr val="FF0000"/>
                </a:solidFill>
              </a:rPr>
              <a:t>年</a:t>
            </a:r>
            <a:r>
              <a:rPr kumimoji="1" lang="en-US" altLang="ja-JP" dirty="0"/>
              <a:t>3</a:t>
            </a:r>
            <a:r>
              <a:rPr kumimoji="1" lang="ja-JP" altLang="en-US" dirty="0"/>
              <a:t>月号～</a:t>
            </a:r>
            <a:r>
              <a:rPr kumimoji="1" lang="en-US" altLang="ja-JP" dirty="0">
                <a:solidFill>
                  <a:srgbClr val="FF0000"/>
                </a:solidFill>
              </a:rPr>
              <a:t>20</a:t>
            </a:r>
            <a:r>
              <a:rPr kumimoji="1" lang="ja-JP" altLang="en-US" dirty="0">
                <a:solidFill>
                  <a:srgbClr val="FF0000"/>
                </a:solidFill>
              </a:rPr>
              <a:t>年</a:t>
            </a:r>
            <a:r>
              <a:rPr kumimoji="1" lang="en-US" altLang="ja-JP" dirty="0"/>
              <a:t>9-12</a:t>
            </a:r>
            <a:r>
              <a:rPr kumimoji="1" lang="ja-JP" altLang="en-US" dirty="0"/>
              <a:t>月合併号の</a:t>
            </a:r>
            <a:r>
              <a:rPr kumimoji="1" lang="ja-JP" altLang="en-US" dirty="0">
                <a:solidFill>
                  <a:srgbClr val="FF0000"/>
                </a:solidFill>
              </a:rPr>
              <a:t>計</a:t>
            </a:r>
            <a:r>
              <a:rPr kumimoji="1" lang="en-US" altLang="ja-JP" dirty="0">
                <a:solidFill>
                  <a:srgbClr val="FF0000"/>
                </a:solidFill>
              </a:rPr>
              <a:t>23</a:t>
            </a:r>
            <a:r>
              <a:rPr kumimoji="1" lang="ja-JP" altLang="en-US" dirty="0">
                <a:solidFill>
                  <a:srgbClr val="FF0000"/>
                </a:solidFill>
              </a:rPr>
              <a:t>回</a:t>
            </a:r>
            <a:endParaRPr kumimoji="1" lang="en-US" altLang="ja-JP" dirty="0">
              <a:solidFill>
                <a:srgbClr val="FF0000"/>
              </a:solidFill>
            </a:endParaRPr>
          </a:p>
          <a:p>
            <a:pPr marL="0" indent="0">
              <a:buNone/>
            </a:pPr>
            <a:r>
              <a:rPr lang="ja-JP" altLang="en-US" dirty="0"/>
              <a:t>→第</a:t>
            </a:r>
            <a:r>
              <a:rPr lang="en-US" altLang="ja-JP" dirty="0"/>
              <a:t>14</a:t>
            </a:r>
            <a:r>
              <a:rPr lang="ja-JP" altLang="en-US" dirty="0"/>
              <a:t>挿話の冒頭まで</a:t>
            </a:r>
            <a:endParaRPr kumimoji="1" lang="en-US" altLang="ja-JP" dirty="0"/>
          </a:p>
          <a:p>
            <a:pPr marL="0" indent="0">
              <a:buNone/>
            </a:pPr>
            <a:endParaRPr lang="en-US" altLang="ja-JP" dirty="0"/>
          </a:p>
          <a:p>
            <a:pPr marL="0" indent="0">
              <a:buNone/>
            </a:pPr>
            <a:endParaRPr kumimoji="1" lang="en-US" altLang="ja-JP" dirty="0"/>
          </a:p>
          <a:p>
            <a:pPr marL="0" indent="0">
              <a:buNone/>
            </a:pPr>
            <a:r>
              <a:rPr kumimoji="1" lang="ja-JP" altLang="en-US" dirty="0"/>
              <a:t>右の画像の出典（</a:t>
            </a:r>
            <a:r>
              <a:rPr kumimoji="1" lang="en-IE" altLang="ja-JP" dirty="0"/>
              <a:t>Modernist Journals Project</a:t>
            </a:r>
            <a:r>
              <a:rPr kumimoji="1" lang="ja-JP" altLang="en-US" dirty="0"/>
              <a:t>）</a:t>
            </a:r>
            <a:endParaRPr kumimoji="1" lang="en-US" altLang="ja-JP" dirty="0"/>
          </a:p>
          <a:p>
            <a:pPr marL="0" indent="0">
              <a:buNone/>
            </a:pPr>
            <a:r>
              <a:rPr kumimoji="1" lang="ja-JP" altLang="en-US" dirty="0"/>
              <a:t>→</a:t>
            </a:r>
            <a:r>
              <a:rPr kumimoji="1" lang="en-US" altLang="ja-JP" dirty="0">
                <a:hlinkClick r:id="rId2"/>
              </a:rPr>
              <a:t>https://modjourn.org/journal/little-review/</a:t>
            </a: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pic>
        <p:nvPicPr>
          <p:cNvPr id="4" name="図 3">
            <a:extLst>
              <a:ext uri="{FF2B5EF4-FFF2-40B4-BE49-F238E27FC236}">
                <a16:creationId xmlns:a16="http://schemas.microsoft.com/office/drawing/2014/main" id="{BF1D0371-3B4E-40C5-8770-416B116FD9EF}"/>
              </a:ext>
            </a:extLst>
          </p:cNvPr>
          <p:cNvPicPr>
            <a:picLocks noChangeAspect="1"/>
          </p:cNvPicPr>
          <p:nvPr/>
        </p:nvPicPr>
        <p:blipFill>
          <a:blip r:embed="rId3"/>
          <a:stretch>
            <a:fillRect/>
          </a:stretch>
        </p:blipFill>
        <p:spPr>
          <a:xfrm>
            <a:off x="8117941" y="0"/>
            <a:ext cx="4074059" cy="6858000"/>
          </a:xfrm>
          <a:prstGeom prst="rect">
            <a:avLst/>
          </a:prstGeom>
        </p:spPr>
      </p:pic>
    </p:spTree>
    <p:extLst>
      <p:ext uri="{BB962C8B-B14F-4D97-AF65-F5344CB8AC3E}">
        <p14:creationId xmlns:p14="http://schemas.microsoft.com/office/powerpoint/2010/main" val="294231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81007-8EDC-4478-82AC-2FCF394CE5CD}"/>
              </a:ext>
            </a:extLst>
          </p:cNvPr>
          <p:cNvSpPr>
            <a:spLocks noGrp="1"/>
          </p:cNvSpPr>
          <p:nvPr>
            <p:ph type="title"/>
          </p:nvPr>
        </p:nvSpPr>
        <p:spPr/>
        <p:txBody>
          <a:bodyPr/>
          <a:lstStyle/>
          <a:p>
            <a:r>
              <a:rPr kumimoji="1" lang="ja-JP" altLang="en-US" dirty="0"/>
              <a:t>太平洋を横断する原稿</a:t>
            </a:r>
          </a:p>
        </p:txBody>
      </p:sp>
      <p:sp>
        <p:nvSpPr>
          <p:cNvPr id="3" name="コンテンツ プレースホルダー 2">
            <a:extLst>
              <a:ext uri="{FF2B5EF4-FFF2-40B4-BE49-F238E27FC236}">
                <a16:creationId xmlns:a16="http://schemas.microsoft.com/office/drawing/2014/main" id="{75D4E1DA-F65C-4863-B60C-17634F59ED00}"/>
              </a:ext>
            </a:extLst>
          </p:cNvPr>
          <p:cNvSpPr>
            <a:spLocks noGrp="1"/>
          </p:cNvSpPr>
          <p:nvPr>
            <p:ph idx="1"/>
          </p:nvPr>
        </p:nvSpPr>
        <p:spPr>
          <a:xfrm>
            <a:off x="838199" y="1825625"/>
            <a:ext cx="10681447" cy="4351338"/>
          </a:xfrm>
        </p:spPr>
        <p:txBody>
          <a:bodyPr>
            <a:normAutofit fontScale="92500"/>
          </a:bodyPr>
          <a:lstStyle/>
          <a:p>
            <a:pPr marL="0" indent="0">
              <a:buNone/>
            </a:pPr>
            <a:r>
              <a:rPr kumimoji="1" lang="en-US" altLang="ja-JP" dirty="0"/>
              <a:t>1914</a:t>
            </a:r>
            <a:r>
              <a:rPr kumimoji="1" lang="ja-JP" altLang="en-US" dirty="0"/>
              <a:t>年　</a:t>
            </a:r>
            <a:r>
              <a:rPr kumimoji="1" lang="ja-JP" altLang="en-US" dirty="0">
                <a:solidFill>
                  <a:srgbClr val="FF0000"/>
                </a:solidFill>
              </a:rPr>
              <a:t>トリエステ</a:t>
            </a:r>
            <a:r>
              <a:rPr kumimoji="1" lang="ja-JP" altLang="en-US" dirty="0"/>
              <a:t>（</a:t>
            </a:r>
            <a:r>
              <a:rPr kumimoji="1" lang="en-US" altLang="ja-JP" dirty="0"/>
              <a:t>1905</a:t>
            </a:r>
            <a:r>
              <a:rPr lang="ja-JP" altLang="en-US" dirty="0"/>
              <a:t>～）　</a:t>
            </a:r>
            <a:r>
              <a:rPr kumimoji="1" lang="en-US" altLang="ja-JP" dirty="0"/>
              <a:t>『</a:t>
            </a:r>
            <a:r>
              <a:rPr kumimoji="1" lang="ja-JP" altLang="en-US" dirty="0"/>
              <a:t>ユリシーズ</a:t>
            </a:r>
            <a:r>
              <a:rPr kumimoji="1" lang="en-US" altLang="ja-JP" dirty="0"/>
              <a:t>』</a:t>
            </a:r>
            <a:r>
              <a:rPr kumimoji="1" lang="ja-JP" altLang="en-US" dirty="0"/>
              <a:t>の執筆開始</a:t>
            </a:r>
            <a:endParaRPr kumimoji="1" lang="en-US" altLang="ja-JP" dirty="0"/>
          </a:p>
          <a:p>
            <a:pPr marL="0" indent="0">
              <a:buNone/>
            </a:pPr>
            <a:r>
              <a:rPr lang="en-US" altLang="ja-JP" dirty="0"/>
              <a:t>1915</a:t>
            </a:r>
            <a:r>
              <a:rPr lang="ja-JP" altLang="en-US" dirty="0"/>
              <a:t>年　</a:t>
            </a:r>
            <a:r>
              <a:rPr lang="ja-JP" altLang="en-US" dirty="0">
                <a:solidFill>
                  <a:srgbClr val="FF0000"/>
                </a:solidFill>
              </a:rPr>
              <a:t>チューリッヒ</a:t>
            </a:r>
            <a:r>
              <a:rPr lang="ja-JP" altLang="en-US" dirty="0"/>
              <a:t>へ移住</a:t>
            </a:r>
            <a:endParaRPr lang="en-US" altLang="ja-JP" dirty="0"/>
          </a:p>
          <a:p>
            <a:pPr marL="0" indent="0">
              <a:buNone/>
            </a:pPr>
            <a:r>
              <a:rPr lang="en-US" altLang="ja-JP" dirty="0"/>
              <a:t>1916</a:t>
            </a:r>
            <a:r>
              <a:rPr lang="ja-JP" altLang="en-US" dirty="0"/>
              <a:t>年　</a:t>
            </a:r>
            <a:r>
              <a:rPr lang="en-US" altLang="ja-JP" dirty="0"/>
              <a:t>『</a:t>
            </a:r>
            <a:r>
              <a:rPr lang="ja-JP" altLang="en-US" dirty="0"/>
              <a:t>若き日の芸術家の肖像</a:t>
            </a:r>
            <a:r>
              <a:rPr lang="en-US" altLang="ja-JP" dirty="0"/>
              <a:t>』</a:t>
            </a:r>
            <a:r>
              <a:rPr lang="ja-JP" altLang="en-US" dirty="0"/>
              <a:t>出版</a:t>
            </a:r>
            <a:endParaRPr lang="en-US" altLang="ja-JP" dirty="0"/>
          </a:p>
          <a:p>
            <a:pPr marL="0" indent="0">
              <a:buNone/>
            </a:pPr>
            <a:r>
              <a:rPr lang="en-US" altLang="ja-JP" dirty="0"/>
              <a:t>1917</a:t>
            </a:r>
            <a:r>
              <a:rPr lang="ja-JP" altLang="en-US" dirty="0"/>
              <a:t>年　</a:t>
            </a:r>
            <a:r>
              <a:rPr lang="en-US" altLang="ja-JP" dirty="0"/>
              <a:t>6</a:t>
            </a:r>
            <a:r>
              <a:rPr lang="ja-JP" altLang="en-US" dirty="0"/>
              <a:t>月　第</a:t>
            </a:r>
            <a:r>
              <a:rPr lang="en-US" altLang="ja-JP" dirty="0"/>
              <a:t>6</a:t>
            </a:r>
            <a:r>
              <a:rPr lang="ja-JP" altLang="en-US" dirty="0"/>
              <a:t>挿話「ハデス」まで書き進める</a:t>
            </a:r>
            <a:endParaRPr lang="en-US" altLang="ja-JP" dirty="0"/>
          </a:p>
          <a:p>
            <a:pPr marL="0" indent="0">
              <a:buNone/>
            </a:pPr>
            <a:r>
              <a:rPr lang="ja-JP" altLang="en-US" dirty="0"/>
              <a:t>　　　　　 年末　</a:t>
            </a:r>
            <a:r>
              <a:rPr lang="en-US" altLang="ja-JP" dirty="0"/>
              <a:t>『</a:t>
            </a:r>
            <a:r>
              <a:rPr lang="ja-JP" altLang="en-US" dirty="0"/>
              <a:t>ユリシーズ</a:t>
            </a:r>
            <a:r>
              <a:rPr lang="en-US" altLang="ja-JP" dirty="0"/>
              <a:t>』</a:t>
            </a:r>
            <a:r>
              <a:rPr lang="ja-JP" altLang="en-US" dirty="0"/>
              <a:t>の最初の３章の原稿を</a:t>
            </a:r>
            <a:endParaRPr lang="en-US" altLang="ja-JP" dirty="0"/>
          </a:p>
          <a:p>
            <a:pPr marL="0" indent="0">
              <a:buNone/>
            </a:pPr>
            <a:r>
              <a:rPr lang="ja-JP" altLang="en-US" dirty="0">
                <a:solidFill>
                  <a:srgbClr val="FF0000"/>
                </a:solidFill>
              </a:rPr>
              <a:t>　　　　　　　　　　ロンドン</a:t>
            </a:r>
            <a:r>
              <a:rPr lang="ja-JP" altLang="en-US" dirty="0"/>
              <a:t>にいるパウンドに送る</a:t>
            </a:r>
            <a:endParaRPr lang="en-US" altLang="ja-JP" dirty="0"/>
          </a:p>
          <a:p>
            <a:pPr marL="0" indent="0">
              <a:buNone/>
            </a:pPr>
            <a:r>
              <a:rPr lang="ja-JP" altLang="en-US" dirty="0"/>
              <a:t>→→パウンドは原稿を</a:t>
            </a:r>
            <a:r>
              <a:rPr lang="ja-JP" altLang="en-US" u="sng" dirty="0"/>
              <a:t>読んだ</a:t>
            </a:r>
            <a:r>
              <a:rPr lang="ja-JP" altLang="en-US" dirty="0"/>
              <a:t>後、</a:t>
            </a:r>
            <a:r>
              <a:rPr lang="ja-JP" altLang="en-US" dirty="0">
                <a:solidFill>
                  <a:srgbClr val="FF0000"/>
                </a:solidFill>
              </a:rPr>
              <a:t>ニューヨーク</a:t>
            </a:r>
            <a:r>
              <a:rPr lang="ja-JP" altLang="en-US" dirty="0"/>
              <a:t>のアンダーソンとヒープに送付</a:t>
            </a:r>
            <a:endParaRPr lang="en-US" altLang="ja-JP" dirty="0"/>
          </a:p>
          <a:p>
            <a:pPr marL="0" indent="0">
              <a:buNone/>
            </a:pPr>
            <a:endParaRPr lang="en-US" altLang="ja-JP" dirty="0"/>
          </a:p>
          <a:p>
            <a:pPr marL="0" indent="0">
              <a:buNone/>
            </a:pPr>
            <a:r>
              <a:rPr lang="en-US" altLang="ja-JP" dirty="0"/>
              <a:t>1918</a:t>
            </a:r>
            <a:r>
              <a:rPr lang="ja-JP" altLang="en-US" dirty="0"/>
              <a:t>年　</a:t>
            </a:r>
            <a:r>
              <a:rPr lang="en-US" altLang="ja-JP" dirty="0"/>
              <a:t>3</a:t>
            </a:r>
            <a:r>
              <a:rPr lang="ja-JP" altLang="en-US" dirty="0"/>
              <a:t>月　</a:t>
            </a:r>
            <a:r>
              <a:rPr lang="en-US" altLang="ja-JP" dirty="0"/>
              <a:t>『</a:t>
            </a:r>
            <a:r>
              <a:rPr lang="ja-JP" altLang="en-US" dirty="0"/>
              <a:t>ユリシーズ</a:t>
            </a:r>
            <a:r>
              <a:rPr lang="en-US" altLang="ja-JP" dirty="0"/>
              <a:t>』</a:t>
            </a:r>
            <a:r>
              <a:rPr lang="ja-JP" altLang="en-US" dirty="0"/>
              <a:t>の</a:t>
            </a:r>
            <a:r>
              <a:rPr lang="en-US" altLang="ja-JP" dirty="0"/>
              <a:t>LR</a:t>
            </a:r>
            <a:r>
              <a:rPr lang="ja-JP" altLang="en-US" dirty="0"/>
              <a:t>での連載開始</a:t>
            </a:r>
            <a:endParaRPr lang="en-US" altLang="ja-JP" dirty="0"/>
          </a:p>
          <a:p>
            <a:pPr marL="0" indent="0">
              <a:buNone/>
            </a:pPr>
            <a:endParaRPr kumimoji="1" lang="ja-JP" altLang="en-US" dirty="0"/>
          </a:p>
        </p:txBody>
      </p:sp>
    </p:spTree>
    <p:extLst>
      <p:ext uri="{BB962C8B-B14F-4D97-AF65-F5344CB8AC3E}">
        <p14:creationId xmlns:p14="http://schemas.microsoft.com/office/powerpoint/2010/main" val="333724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0399B-86C9-48F9-AE4F-B9E3E99D7C0C}"/>
              </a:ext>
            </a:extLst>
          </p:cNvPr>
          <p:cNvSpPr>
            <a:spLocks noGrp="1"/>
          </p:cNvSpPr>
          <p:nvPr>
            <p:ph type="title"/>
          </p:nvPr>
        </p:nvSpPr>
        <p:spPr/>
        <p:txBody>
          <a:bodyPr/>
          <a:lstStyle/>
          <a:p>
            <a:r>
              <a:rPr lang="ja-JP" altLang="en-US" dirty="0"/>
              <a:t>パウンドによる「検閲」</a:t>
            </a:r>
            <a:endParaRPr kumimoji="1" lang="ja-JP" altLang="en-US" dirty="0"/>
          </a:p>
        </p:txBody>
      </p:sp>
      <p:sp>
        <p:nvSpPr>
          <p:cNvPr id="3" name="コンテンツ プレースホルダー 2">
            <a:extLst>
              <a:ext uri="{FF2B5EF4-FFF2-40B4-BE49-F238E27FC236}">
                <a16:creationId xmlns:a16="http://schemas.microsoft.com/office/drawing/2014/main" id="{E88E32D3-9970-4910-85CF-6D81BA73F42E}"/>
              </a:ext>
            </a:extLst>
          </p:cNvPr>
          <p:cNvSpPr>
            <a:spLocks noGrp="1"/>
          </p:cNvSpPr>
          <p:nvPr>
            <p:ph idx="1"/>
          </p:nvPr>
        </p:nvSpPr>
        <p:spPr>
          <a:xfrm>
            <a:off x="645460" y="1825625"/>
            <a:ext cx="7978588" cy="4351338"/>
          </a:xfrm>
        </p:spPr>
        <p:txBody>
          <a:bodyPr>
            <a:normAutofit fontScale="92500" lnSpcReduction="10000"/>
          </a:bodyPr>
          <a:lstStyle/>
          <a:p>
            <a:pPr marL="0" indent="0">
              <a:buNone/>
            </a:pPr>
            <a:r>
              <a:rPr kumimoji="1" lang="ja-JP" altLang="en-US" dirty="0"/>
              <a:t>「編集者としてのパウンドは最初から発禁について神経質であった。その意味でパウンドは</a:t>
            </a:r>
            <a:r>
              <a:rPr kumimoji="1" lang="en-US" altLang="ja-JP" dirty="0"/>
              <a:t>『</a:t>
            </a:r>
            <a:r>
              <a:rPr kumimoji="1" lang="ja-JP" altLang="en-US" dirty="0"/>
              <a:t>ユリシーズ</a:t>
            </a:r>
            <a:r>
              <a:rPr kumimoji="1" lang="en-US" altLang="ja-JP" dirty="0"/>
              <a:t>』</a:t>
            </a:r>
            <a:r>
              <a:rPr kumimoji="1" lang="ja-JP" altLang="en-US" dirty="0"/>
              <a:t>の最初の読者であると同時に、最初の検閲者でもあった」（川口喬一</a:t>
            </a:r>
            <a:r>
              <a:rPr kumimoji="1" lang="en-US" altLang="ja-JP" dirty="0"/>
              <a:t>『</a:t>
            </a:r>
            <a:r>
              <a:rPr kumimoji="1" lang="ja-JP" altLang="en-US" dirty="0"/>
              <a:t>昭和初年の</a:t>
            </a:r>
            <a:r>
              <a:rPr kumimoji="1" lang="en-US" altLang="ja-JP" dirty="0"/>
              <a:t>『</a:t>
            </a:r>
            <a:r>
              <a:rPr kumimoji="1" lang="ja-JP" altLang="en-US" dirty="0"/>
              <a:t>ユリシーズ</a:t>
            </a:r>
            <a:r>
              <a:rPr kumimoji="1" lang="en-US" altLang="ja-JP" dirty="0"/>
              <a:t>』』</a:t>
            </a:r>
            <a:r>
              <a:rPr kumimoji="1" lang="ja-JP" altLang="en-US" dirty="0"/>
              <a:t>、みすず書房、</a:t>
            </a:r>
            <a:r>
              <a:rPr kumimoji="1" lang="en-US" altLang="ja-JP" dirty="0"/>
              <a:t>2005</a:t>
            </a:r>
            <a:r>
              <a:rPr kumimoji="1" lang="ja-JP" altLang="en-US" dirty="0"/>
              <a:t>年、</a:t>
            </a:r>
            <a:r>
              <a:rPr kumimoji="1" lang="en-US" altLang="ja-JP" dirty="0"/>
              <a:t>204</a:t>
            </a:r>
            <a:r>
              <a:rPr kumimoji="1" lang="ja-JP" altLang="en-US" dirty="0"/>
              <a:t>頁）</a:t>
            </a:r>
            <a:endParaRPr kumimoji="1" lang="en-US" altLang="ja-JP" dirty="0"/>
          </a:p>
          <a:p>
            <a:pPr marL="0" indent="0">
              <a:buNone/>
            </a:pPr>
            <a:endParaRPr lang="en-US" altLang="ja-JP" dirty="0"/>
          </a:p>
          <a:p>
            <a:pPr marL="0" indent="0">
              <a:buNone/>
            </a:pPr>
            <a:r>
              <a:rPr kumimoji="1" lang="en-US" altLang="ja-JP" dirty="0"/>
              <a:t>LR</a:t>
            </a:r>
            <a:r>
              <a:rPr kumimoji="1" lang="ja-JP" altLang="en-US" dirty="0"/>
              <a:t>は既に発売禁止（厳密にはコムストック法による、雑誌の発送停止処分）を経験済み</a:t>
            </a:r>
            <a:endParaRPr kumimoji="1" lang="en-US" altLang="ja-JP" dirty="0"/>
          </a:p>
          <a:p>
            <a:pPr marL="0" indent="0">
              <a:buNone/>
            </a:pPr>
            <a:r>
              <a:rPr lang="ja-JP" altLang="en-US" dirty="0"/>
              <a:t>→</a:t>
            </a:r>
            <a:r>
              <a:rPr lang="en-US" altLang="ja-JP" dirty="0"/>
              <a:t>1917</a:t>
            </a:r>
            <a:r>
              <a:rPr lang="ja-JP" altLang="en-US" dirty="0"/>
              <a:t>年</a:t>
            </a:r>
            <a:r>
              <a:rPr lang="en-US" altLang="ja-JP" dirty="0"/>
              <a:t>10</a:t>
            </a:r>
            <a:r>
              <a:rPr lang="ja-JP" altLang="en-US" dirty="0"/>
              <a:t>月号：若い女性を誘惑し、妊娠させたあとに彼女を捨てる英兵を描いた、ウィンダム・ルイスの短篇</a:t>
            </a:r>
            <a:r>
              <a:rPr lang="en-US" altLang="ja-JP" dirty="0"/>
              <a:t>“</a:t>
            </a:r>
            <a:r>
              <a:rPr lang="en-US" altLang="ja-JP" dirty="0" err="1"/>
              <a:t>Cantleman’s</a:t>
            </a:r>
            <a:r>
              <a:rPr lang="en-US" altLang="ja-JP" dirty="0"/>
              <a:t> Spring Mate”</a:t>
            </a:r>
            <a:endParaRPr kumimoji="1" lang="en-US" altLang="ja-JP" dirty="0"/>
          </a:p>
          <a:p>
            <a:pPr marL="0" indent="0">
              <a:buNone/>
            </a:pPr>
            <a:endParaRPr lang="en-US" altLang="ja-JP" dirty="0"/>
          </a:p>
          <a:p>
            <a:pPr marL="0" indent="0">
              <a:buNone/>
            </a:pPr>
            <a:endParaRPr kumimoji="1" lang="ja-JP" altLang="en-US" dirty="0"/>
          </a:p>
        </p:txBody>
      </p:sp>
      <p:pic>
        <p:nvPicPr>
          <p:cNvPr id="4" name="図 3">
            <a:extLst>
              <a:ext uri="{FF2B5EF4-FFF2-40B4-BE49-F238E27FC236}">
                <a16:creationId xmlns:a16="http://schemas.microsoft.com/office/drawing/2014/main" id="{C5E3B1D7-ADA7-4502-BF2A-A521CB93C532}"/>
              </a:ext>
            </a:extLst>
          </p:cNvPr>
          <p:cNvPicPr>
            <a:picLocks noChangeAspect="1"/>
          </p:cNvPicPr>
          <p:nvPr/>
        </p:nvPicPr>
        <p:blipFill>
          <a:blip r:embed="rId2"/>
          <a:stretch>
            <a:fillRect/>
          </a:stretch>
        </p:blipFill>
        <p:spPr>
          <a:xfrm>
            <a:off x="8814523" y="0"/>
            <a:ext cx="3377477" cy="4377307"/>
          </a:xfrm>
          <a:prstGeom prst="rect">
            <a:avLst/>
          </a:prstGeom>
        </p:spPr>
      </p:pic>
      <p:sp>
        <p:nvSpPr>
          <p:cNvPr id="6" name="テキスト ボックス 5">
            <a:extLst>
              <a:ext uri="{FF2B5EF4-FFF2-40B4-BE49-F238E27FC236}">
                <a16:creationId xmlns:a16="http://schemas.microsoft.com/office/drawing/2014/main" id="{EAE6FB38-862B-443F-B0F7-501815AF1B3F}"/>
              </a:ext>
            </a:extLst>
          </p:cNvPr>
          <p:cNvSpPr txBox="1"/>
          <p:nvPr/>
        </p:nvSpPr>
        <p:spPr>
          <a:xfrm>
            <a:off x="9027459" y="4966447"/>
            <a:ext cx="3101788" cy="1200329"/>
          </a:xfrm>
          <a:prstGeom prst="rect">
            <a:avLst/>
          </a:prstGeom>
          <a:noFill/>
          <a:ln>
            <a:solidFill>
              <a:srgbClr val="00B0F0"/>
            </a:solidFill>
          </a:ln>
        </p:spPr>
        <p:txBody>
          <a:bodyPr wrap="square" rtlCol="0">
            <a:spAutoFit/>
          </a:bodyPr>
          <a:lstStyle/>
          <a:p>
            <a:r>
              <a:rPr kumimoji="1" lang="ja-JP" altLang="en-US" sz="1800" dirty="0"/>
              <a:t>上の画像の出典：</a:t>
            </a:r>
            <a:r>
              <a:rPr kumimoji="1" lang="en-IE" altLang="ja-JP" sz="1800" dirty="0">
                <a:hlinkClick r:id="rId3"/>
              </a:rPr>
              <a:t>https://en.wikipedia.org/wiki/File:Ezra_Pound_by_Alvin_Langdon_Coburn,_1913.jpg</a:t>
            </a:r>
            <a:r>
              <a:rPr kumimoji="1" lang="ja-JP" altLang="en-US" sz="1800" dirty="0"/>
              <a:t>）</a:t>
            </a:r>
            <a:endParaRPr kumimoji="1" lang="ja-JP" altLang="en-US" dirty="0"/>
          </a:p>
        </p:txBody>
      </p:sp>
    </p:spTree>
    <p:extLst>
      <p:ext uri="{BB962C8B-B14F-4D97-AF65-F5344CB8AC3E}">
        <p14:creationId xmlns:p14="http://schemas.microsoft.com/office/powerpoint/2010/main" val="389840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81007-8EDC-4478-82AC-2FCF394CE5CD}"/>
              </a:ext>
            </a:extLst>
          </p:cNvPr>
          <p:cNvSpPr>
            <a:spLocks noGrp="1"/>
          </p:cNvSpPr>
          <p:nvPr>
            <p:ph type="title"/>
          </p:nvPr>
        </p:nvSpPr>
        <p:spPr/>
        <p:txBody>
          <a:bodyPr/>
          <a:lstStyle/>
          <a:p>
            <a:r>
              <a:rPr kumimoji="1" lang="ja-JP" altLang="en-US" dirty="0"/>
              <a:t>太平洋を横断する原稿</a:t>
            </a:r>
          </a:p>
        </p:txBody>
      </p:sp>
      <p:sp>
        <p:nvSpPr>
          <p:cNvPr id="3" name="コンテンツ プレースホルダー 2">
            <a:extLst>
              <a:ext uri="{FF2B5EF4-FFF2-40B4-BE49-F238E27FC236}">
                <a16:creationId xmlns:a16="http://schemas.microsoft.com/office/drawing/2014/main" id="{75D4E1DA-F65C-4863-B60C-17634F59ED00}"/>
              </a:ext>
            </a:extLst>
          </p:cNvPr>
          <p:cNvSpPr>
            <a:spLocks noGrp="1"/>
          </p:cNvSpPr>
          <p:nvPr>
            <p:ph idx="1"/>
          </p:nvPr>
        </p:nvSpPr>
        <p:spPr>
          <a:xfrm>
            <a:off x="838201" y="1960096"/>
            <a:ext cx="10833846" cy="4351338"/>
          </a:xfrm>
        </p:spPr>
        <p:txBody>
          <a:bodyPr>
            <a:normAutofit fontScale="92500" lnSpcReduction="20000"/>
          </a:bodyPr>
          <a:lstStyle/>
          <a:p>
            <a:pPr marL="0" indent="0">
              <a:buNone/>
            </a:pPr>
            <a:r>
              <a:rPr kumimoji="1" lang="en-US" altLang="ja-JP" dirty="0"/>
              <a:t>1914</a:t>
            </a:r>
            <a:r>
              <a:rPr kumimoji="1" lang="ja-JP" altLang="en-US" dirty="0"/>
              <a:t>年　トリエステ（</a:t>
            </a:r>
            <a:r>
              <a:rPr kumimoji="1" lang="en-US" altLang="ja-JP" dirty="0"/>
              <a:t>1905</a:t>
            </a:r>
            <a:r>
              <a:rPr lang="ja-JP" altLang="en-US" dirty="0"/>
              <a:t>～）　</a:t>
            </a:r>
            <a:r>
              <a:rPr kumimoji="1" lang="en-US" altLang="ja-JP" dirty="0"/>
              <a:t>『</a:t>
            </a:r>
            <a:r>
              <a:rPr kumimoji="1" lang="ja-JP" altLang="en-US" dirty="0"/>
              <a:t>ユリシーズ</a:t>
            </a:r>
            <a:r>
              <a:rPr kumimoji="1" lang="en-US" altLang="ja-JP" dirty="0"/>
              <a:t>』</a:t>
            </a:r>
            <a:r>
              <a:rPr kumimoji="1" lang="ja-JP" altLang="en-US" dirty="0"/>
              <a:t>の執筆開始</a:t>
            </a:r>
            <a:endParaRPr kumimoji="1" lang="en-US" altLang="ja-JP" dirty="0"/>
          </a:p>
          <a:p>
            <a:pPr marL="0" indent="0">
              <a:buNone/>
            </a:pPr>
            <a:r>
              <a:rPr lang="en-US" altLang="ja-JP" dirty="0"/>
              <a:t>1915</a:t>
            </a:r>
            <a:r>
              <a:rPr lang="ja-JP" altLang="en-US" dirty="0"/>
              <a:t>年　チューリッヒへ移住</a:t>
            </a:r>
            <a:endParaRPr lang="en-US" altLang="ja-JP" dirty="0"/>
          </a:p>
          <a:p>
            <a:pPr marL="0" indent="0">
              <a:buNone/>
            </a:pPr>
            <a:r>
              <a:rPr lang="en-US" altLang="ja-JP" dirty="0"/>
              <a:t>1916</a:t>
            </a:r>
            <a:r>
              <a:rPr lang="ja-JP" altLang="en-US" dirty="0"/>
              <a:t>年　</a:t>
            </a:r>
            <a:r>
              <a:rPr lang="en-US" altLang="ja-JP" dirty="0"/>
              <a:t>『</a:t>
            </a:r>
            <a:r>
              <a:rPr lang="ja-JP" altLang="en-US" dirty="0"/>
              <a:t>若き日の芸術家の肖像</a:t>
            </a:r>
            <a:r>
              <a:rPr lang="en-US" altLang="ja-JP" dirty="0"/>
              <a:t>』</a:t>
            </a:r>
            <a:r>
              <a:rPr lang="ja-JP" altLang="en-US" dirty="0"/>
              <a:t>出版</a:t>
            </a:r>
            <a:endParaRPr lang="en-US" altLang="ja-JP" dirty="0"/>
          </a:p>
          <a:p>
            <a:pPr marL="0" indent="0">
              <a:buNone/>
            </a:pPr>
            <a:r>
              <a:rPr lang="en-US" altLang="ja-JP" dirty="0"/>
              <a:t>1917</a:t>
            </a:r>
            <a:r>
              <a:rPr lang="ja-JP" altLang="en-US" dirty="0"/>
              <a:t>年　</a:t>
            </a:r>
            <a:r>
              <a:rPr lang="en-US" altLang="ja-JP" dirty="0"/>
              <a:t>6</a:t>
            </a:r>
            <a:r>
              <a:rPr lang="ja-JP" altLang="en-US" dirty="0"/>
              <a:t>月　第</a:t>
            </a:r>
            <a:r>
              <a:rPr lang="en-US" altLang="ja-JP" dirty="0"/>
              <a:t>6</a:t>
            </a:r>
            <a:r>
              <a:rPr lang="ja-JP" altLang="en-US" dirty="0"/>
              <a:t>挿話「ハデス」</a:t>
            </a:r>
            <a:endParaRPr lang="en-US" altLang="ja-JP" dirty="0"/>
          </a:p>
          <a:p>
            <a:pPr marL="0" indent="0">
              <a:buNone/>
            </a:pPr>
            <a:r>
              <a:rPr lang="en-US" altLang="ja-JP" dirty="0">
                <a:solidFill>
                  <a:srgbClr val="FF0000"/>
                </a:solidFill>
              </a:rPr>
              <a:t>1917</a:t>
            </a:r>
            <a:r>
              <a:rPr lang="ja-JP" altLang="en-US" dirty="0">
                <a:solidFill>
                  <a:srgbClr val="FF0000"/>
                </a:solidFill>
              </a:rPr>
              <a:t>年</a:t>
            </a:r>
            <a:r>
              <a:rPr lang="en-US" altLang="ja-JP" dirty="0">
                <a:solidFill>
                  <a:srgbClr val="FF0000"/>
                </a:solidFill>
              </a:rPr>
              <a:t>10</a:t>
            </a:r>
            <a:r>
              <a:rPr lang="ja-JP" altLang="en-US" dirty="0">
                <a:solidFill>
                  <a:srgbClr val="FF0000"/>
                </a:solidFill>
              </a:rPr>
              <a:t>月号の</a:t>
            </a:r>
            <a:r>
              <a:rPr lang="en-US" altLang="ja-JP" dirty="0">
                <a:solidFill>
                  <a:srgbClr val="FF0000"/>
                </a:solidFill>
              </a:rPr>
              <a:t>LR</a:t>
            </a:r>
            <a:r>
              <a:rPr lang="ja-JP" altLang="en-US" dirty="0">
                <a:solidFill>
                  <a:srgbClr val="FF0000"/>
                </a:solidFill>
              </a:rPr>
              <a:t>が「発禁」　</a:t>
            </a:r>
            <a:endParaRPr lang="en-US" altLang="ja-JP" dirty="0">
              <a:solidFill>
                <a:srgbClr val="FF0000"/>
              </a:solidFill>
            </a:endParaRPr>
          </a:p>
          <a:p>
            <a:pPr marL="0" indent="0">
              <a:buNone/>
            </a:pPr>
            <a:r>
              <a:rPr lang="ja-JP" altLang="en-US" dirty="0"/>
              <a:t>　　　　　 年末　</a:t>
            </a:r>
            <a:r>
              <a:rPr lang="en-US" altLang="ja-JP" dirty="0"/>
              <a:t>『</a:t>
            </a:r>
            <a:r>
              <a:rPr lang="ja-JP" altLang="en-US" dirty="0"/>
              <a:t>ユリシーズ</a:t>
            </a:r>
            <a:r>
              <a:rPr lang="en-US" altLang="ja-JP" dirty="0"/>
              <a:t>』</a:t>
            </a:r>
            <a:r>
              <a:rPr lang="ja-JP" altLang="en-US" dirty="0"/>
              <a:t>の最初の３章の原稿を</a:t>
            </a:r>
            <a:endParaRPr lang="en-US" altLang="ja-JP" dirty="0"/>
          </a:p>
          <a:p>
            <a:pPr marL="0" indent="0">
              <a:buNone/>
            </a:pPr>
            <a:r>
              <a:rPr lang="ja-JP" altLang="en-US" dirty="0">
                <a:solidFill>
                  <a:srgbClr val="FF0000"/>
                </a:solidFill>
              </a:rPr>
              <a:t>　　　　　　　　　　</a:t>
            </a:r>
            <a:r>
              <a:rPr lang="ja-JP" altLang="en-US" dirty="0"/>
              <a:t>ロンドンにいるパウンドに送る</a:t>
            </a:r>
            <a:endParaRPr lang="en-US" altLang="ja-JP" dirty="0"/>
          </a:p>
          <a:p>
            <a:pPr marL="0" indent="0">
              <a:buNone/>
            </a:pPr>
            <a:r>
              <a:rPr lang="ja-JP" altLang="en-US" dirty="0"/>
              <a:t>→→パウンドは原稿を</a:t>
            </a:r>
            <a:r>
              <a:rPr lang="ja-JP" altLang="en-US" u="sng" dirty="0"/>
              <a:t>読んだ</a:t>
            </a:r>
            <a:r>
              <a:rPr lang="ja-JP" altLang="en-US" dirty="0"/>
              <a:t>後、ニューヨークのアンダーソンとヒープに送付</a:t>
            </a:r>
            <a:endParaRPr lang="en-US" altLang="ja-JP" dirty="0"/>
          </a:p>
          <a:p>
            <a:pPr marL="0" indent="0">
              <a:buNone/>
            </a:pPr>
            <a:endParaRPr lang="en-US" altLang="ja-JP" dirty="0"/>
          </a:p>
          <a:p>
            <a:pPr marL="0" indent="0">
              <a:buNone/>
            </a:pPr>
            <a:r>
              <a:rPr lang="en-US" altLang="ja-JP" dirty="0"/>
              <a:t>1918</a:t>
            </a:r>
            <a:r>
              <a:rPr lang="ja-JP" altLang="en-US" dirty="0"/>
              <a:t>年　</a:t>
            </a:r>
            <a:r>
              <a:rPr lang="en-US" altLang="ja-JP" dirty="0"/>
              <a:t>3</a:t>
            </a:r>
            <a:r>
              <a:rPr lang="ja-JP" altLang="en-US" dirty="0"/>
              <a:t>月　</a:t>
            </a:r>
            <a:r>
              <a:rPr lang="en-US" altLang="ja-JP" dirty="0"/>
              <a:t>『</a:t>
            </a:r>
            <a:r>
              <a:rPr lang="ja-JP" altLang="en-US" dirty="0"/>
              <a:t>ユリシーズ</a:t>
            </a:r>
            <a:r>
              <a:rPr lang="en-US" altLang="ja-JP" dirty="0"/>
              <a:t>』</a:t>
            </a:r>
            <a:r>
              <a:rPr lang="ja-JP" altLang="en-US" dirty="0"/>
              <a:t>の</a:t>
            </a:r>
            <a:r>
              <a:rPr lang="en-US" altLang="ja-JP" dirty="0"/>
              <a:t>LR</a:t>
            </a:r>
            <a:r>
              <a:rPr lang="ja-JP" altLang="en-US" dirty="0"/>
              <a:t>での連載開始</a:t>
            </a:r>
            <a:endParaRPr lang="en-US" altLang="ja-JP" dirty="0"/>
          </a:p>
          <a:p>
            <a:pPr marL="0" indent="0">
              <a:buNone/>
            </a:pPr>
            <a:endParaRPr kumimoji="1" lang="ja-JP" altLang="en-US" dirty="0"/>
          </a:p>
        </p:txBody>
      </p:sp>
    </p:spTree>
    <p:extLst>
      <p:ext uri="{BB962C8B-B14F-4D97-AF65-F5344CB8AC3E}">
        <p14:creationId xmlns:p14="http://schemas.microsoft.com/office/powerpoint/2010/main" val="41430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CD9DE-D9F3-4CA3-A4A0-F59B5716E9AA}"/>
              </a:ext>
            </a:extLst>
          </p:cNvPr>
          <p:cNvSpPr>
            <a:spLocks noGrp="1"/>
          </p:cNvSpPr>
          <p:nvPr>
            <p:ph type="title"/>
          </p:nvPr>
        </p:nvSpPr>
        <p:spPr/>
        <p:txBody>
          <a:bodyPr/>
          <a:lstStyle/>
          <a:p>
            <a:r>
              <a:rPr kumimoji="1" lang="ja-JP" altLang="en-US" dirty="0"/>
              <a:t>パウンドによる「検閲」</a:t>
            </a:r>
          </a:p>
        </p:txBody>
      </p:sp>
      <p:pic>
        <p:nvPicPr>
          <p:cNvPr id="5" name="コンテンツ プレースホルダー 4">
            <a:extLst>
              <a:ext uri="{FF2B5EF4-FFF2-40B4-BE49-F238E27FC236}">
                <a16:creationId xmlns:a16="http://schemas.microsoft.com/office/drawing/2014/main" id="{1D9BAD5E-8314-4823-8A84-9356CA029ACB}"/>
              </a:ext>
            </a:extLst>
          </p:cNvPr>
          <p:cNvPicPr>
            <a:picLocks noGrp="1" noChangeAspect="1"/>
          </p:cNvPicPr>
          <p:nvPr>
            <p:ph idx="1"/>
          </p:nvPr>
        </p:nvPicPr>
        <p:blipFill>
          <a:blip r:embed="rId2"/>
          <a:stretch>
            <a:fillRect/>
          </a:stretch>
        </p:blipFill>
        <p:spPr>
          <a:xfrm>
            <a:off x="494191" y="2146019"/>
            <a:ext cx="8460418" cy="4351338"/>
          </a:xfrm>
        </p:spPr>
      </p:pic>
      <p:sp>
        <p:nvSpPr>
          <p:cNvPr id="6" name="テキスト ボックス 5">
            <a:extLst>
              <a:ext uri="{FF2B5EF4-FFF2-40B4-BE49-F238E27FC236}">
                <a16:creationId xmlns:a16="http://schemas.microsoft.com/office/drawing/2014/main" id="{631B4BA4-FDBA-4010-9A49-2190860C2524}"/>
              </a:ext>
            </a:extLst>
          </p:cNvPr>
          <p:cNvSpPr txBox="1"/>
          <p:nvPr/>
        </p:nvSpPr>
        <p:spPr>
          <a:xfrm>
            <a:off x="9242612" y="2303929"/>
            <a:ext cx="2662517" cy="3108543"/>
          </a:xfrm>
          <a:prstGeom prst="rect">
            <a:avLst/>
          </a:prstGeom>
          <a:noFill/>
        </p:spPr>
        <p:txBody>
          <a:bodyPr wrap="square" rtlCol="0">
            <a:spAutoFit/>
          </a:bodyPr>
          <a:lstStyle/>
          <a:p>
            <a:r>
              <a:rPr kumimoji="1" lang="ja-JP" altLang="en-US" sz="2800" dirty="0"/>
              <a:t>出典</a:t>
            </a:r>
            <a:endParaRPr kumimoji="1" lang="en-US" altLang="ja-JP" sz="2800" dirty="0"/>
          </a:p>
          <a:p>
            <a:r>
              <a:rPr kumimoji="1" lang="en-US" altLang="ja-JP" sz="2800" dirty="0"/>
              <a:t>Paul </a:t>
            </a:r>
            <a:r>
              <a:rPr kumimoji="1" lang="en-US" altLang="ja-JP" sz="2800" dirty="0" err="1"/>
              <a:t>Vanderham</a:t>
            </a:r>
            <a:r>
              <a:rPr kumimoji="1" lang="en-US" altLang="ja-JP" sz="2800" dirty="0"/>
              <a:t>. </a:t>
            </a:r>
            <a:r>
              <a:rPr kumimoji="1" lang="en-US" altLang="ja-JP" sz="2800" i="1" dirty="0"/>
              <a:t>James Joyce and Censorship: The Trials of </a:t>
            </a:r>
            <a:r>
              <a:rPr kumimoji="1" lang="en-US" altLang="ja-JP" sz="2800" dirty="0"/>
              <a:t>Ulysses, New York UP, 1998.</a:t>
            </a:r>
            <a:endParaRPr kumimoji="1" lang="ja-JP" altLang="en-US" sz="2800" dirty="0"/>
          </a:p>
        </p:txBody>
      </p:sp>
    </p:spTree>
    <p:extLst>
      <p:ext uri="{BB962C8B-B14F-4D97-AF65-F5344CB8AC3E}">
        <p14:creationId xmlns:p14="http://schemas.microsoft.com/office/powerpoint/2010/main" val="93566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7DB21B-6F56-4E99-B60A-23E7343C73F2}"/>
              </a:ext>
            </a:extLst>
          </p:cNvPr>
          <p:cNvSpPr>
            <a:spLocks noGrp="1"/>
          </p:cNvSpPr>
          <p:nvPr>
            <p:ph type="title"/>
          </p:nvPr>
        </p:nvSpPr>
        <p:spPr>
          <a:xfrm>
            <a:off x="4625788" y="349623"/>
            <a:ext cx="6728012" cy="1039906"/>
          </a:xfrm>
        </p:spPr>
        <p:txBody>
          <a:bodyPr>
            <a:normAutofit/>
          </a:bodyPr>
          <a:lstStyle/>
          <a:p>
            <a:r>
              <a:rPr kumimoji="1" lang="en-US" altLang="ja-JP" dirty="0"/>
              <a:t>LR</a:t>
            </a:r>
            <a:r>
              <a:rPr kumimoji="1" lang="ja-JP" altLang="en-US" dirty="0"/>
              <a:t>　</a:t>
            </a:r>
            <a:r>
              <a:rPr kumimoji="1" lang="en-US" altLang="ja-JP" dirty="0"/>
              <a:t>1918</a:t>
            </a:r>
            <a:r>
              <a:rPr kumimoji="1" lang="ja-JP" altLang="en-US" dirty="0"/>
              <a:t>年</a:t>
            </a:r>
            <a:r>
              <a:rPr kumimoji="1" lang="en-US" altLang="ja-JP" dirty="0"/>
              <a:t>6</a:t>
            </a:r>
            <a:r>
              <a:rPr kumimoji="1" lang="ja-JP" altLang="en-US" dirty="0"/>
              <a:t>月号</a:t>
            </a:r>
          </a:p>
        </p:txBody>
      </p:sp>
      <p:pic>
        <p:nvPicPr>
          <p:cNvPr id="5" name="図 4">
            <a:extLst>
              <a:ext uri="{FF2B5EF4-FFF2-40B4-BE49-F238E27FC236}">
                <a16:creationId xmlns:a16="http://schemas.microsoft.com/office/drawing/2014/main" id="{8849AF4E-88CA-426D-95EE-4533981860A7}"/>
              </a:ext>
            </a:extLst>
          </p:cNvPr>
          <p:cNvPicPr>
            <a:picLocks noChangeAspect="1"/>
          </p:cNvPicPr>
          <p:nvPr/>
        </p:nvPicPr>
        <p:blipFill>
          <a:blip r:embed="rId2"/>
          <a:stretch>
            <a:fillRect/>
          </a:stretch>
        </p:blipFill>
        <p:spPr>
          <a:xfrm>
            <a:off x="0" y="0"/>
            <a:ext cx="4298012" cy="6858000"/>
          </a:xfrm>
          <a:prstGeom prst="rect">
            <a:avLst/>
          </a:prstGeom>
        </p:spPr>
      </p:pic>
      <p:pic>
        <p:nvPicPr>
          <p:cNvPr id="7" name="図 6">
            <a:extLst>
              <a:ext uri="{FF2B5EF4-FFF2-40B4-BE49-F238E27FC236}">
                <a16:creationId xmlns:a16="http://schemas.microsoft.com/office/drawing/2014/main" id="{B29774F1-25B6-46D1-92AC-42349D92B30A}"/>
              </a:ext>
            </a:extLst>
          </p:cNvPr>
          <p:cNvPicPr>
            <a:picLocks noChangeAspect="1"/>
          </p:cNvPicPr>
          <p:nvPr/>
        </p:nvPicPr>
        <p:blipFill rotWithShape="1">
          <a:blip r:embed="rId3"/>
          <a:srcRect b="1938"/>
          <a:stretch/>
        </p:blipFill>
        <p:spPr>
          <a:xfrm>
            <a:off x="4625788" y="1736005"/>
            <a:ext cx="7083380" cy="2880818"/>
          </a:xfrm>
          <a:prstGeom prst="rect">
            <a:avLst/>
          </a:prstGeom>
        </p:spPr>
      </p:pic>
      <p:sp>
        <p:nvSpPr>
          <p:cNvPr id="8" name="テキスト ボックス 7">
            <a:extLst>
              <a:ext uri="{FF2B5EF4-FFF2-40B4-BE49-F238E27FC236}">
                <a16:creationId xmlns:a16="http://schemas.microsoft.com/office/drawing/2014/main" id="{ED2F3C65-7CCB-4751-9A3E-DA626B147489}"/>
              </a:ext>
            </a:extLst>
          </p:cNvPr>
          <p:cNvSpPr txBox="1"/>
          <p:nvPr/>
        </p:nvSpPr>
        <p:spPr>
          <a:xfrm>
            <a:off x="4706471" y="4966447"/>
            <a:ext cx="6544235" cy="954107"/>
          </a:xfrm>
          <a:prstGeom prst="rect">
            <a:avLst/>
          </a:prstGeom>
          <a:noFill/>
        </p:spPr>
        <p:txBody>
          <a:bodyPr wrap="square" rtlCol="0">
            <a:spAutoFit/>
          </a:bodyPr>
          <a:lstStyle/>
          <a:p>
            <a:r>
              <a:rPr lang="en-US" altLang="ja-JP" sz="2800" dirty="0"/>
              <a:t>t</a:t>
            </a:r>
            <a:r>
              <a:rPr kumimoji="1" lang="en-US" altLang="ja-JP" sz="2800" dirty="0"/>
              <a:t>he grey sunken cunt</a:t>
            </a:r>
            <a:r>
              <a:rPr kumimoji="1" lang="ja-JP" altLang="en-US" sz="2800" dirty="0"/>
              <a:t>から</a:t>
            </a:r>
            <a:r>
              <a:rPr kumimoji="1" lang="en-US" altLang="ja-JP" sz="2800" dirty="0"/>
              <a:t>the grey sunken belly</a:t>
            </a:r>
            <a:r>
              <a:rPr kumimoji="1" lang="ja-JP" altLang="en-US" sz="2800" dirty="0"/>
              <a:t>へ</a:t>
            </a:r>
          </a:p>
        </p:txBody>
      </p:sp>
    </p:spTree>
    <p:extLst>
      <p:ext uri="{BB962C8B-B14F-4D97-AF65-F5344CB8AC3E}">
        <p14:creationId xmlns:p14="http://schemas.microsoft.com/office/powerpoint/2010/main" val="7906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3124</TotalTime>
  <Words>3215</Words>
  <Application>Microsoft Office PowerPoint</Application>
  <PresentationFormat>ワイド画面</PresentationFormat>
  <Paragraphs>169</Paragraphs>
  <Slides>26</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26</vt:i4>
      </vt:variant>
    </vt:vector>
  </HeadingPairs>
  <TitlesOfParts>
    <vt:vector size="30" baseType="lpstr">
      <vt:lpstr>Arial</vt:lpstr>
      <vt:lpstr>Calibri</vt:lpstr>
      <vt:lpstr>Calibri Light</vt:lpstr>
      <vt:lpstr>1_Office テーマ</vt:lpstr>
      <vt:lpstr> 2022年の『ユリシーズ』　第13回読書会</vt:lpstr>
      <vt:lpstr>『ユリシーズ』と検閲と裁判と</vt:lpstr>
      <vt:lpstr>『ユリシーズ』の連載</vt:lpstr>
      <vt:lpstr>『ユリシーズ』の連載</vt:lpstr>
      <vt:lpstr>太平洋を横断する原稿</vt:lpstr>
      <vt:lpstr>パウンドによる「検閲」</vt:lpstr>
      <vt:lpstr>太平洋を横断する原稿</vt:lpstr>
      <vt:lpstr>パウンドによる「検閲」</vt:lpstr>
      <vt:lpstr>LR　1918年6月号</vt:lpstr>
      <vt:lpstr>パウンドによる「検閲」</vt:lpstr>
      <vt:lpstr>アンダーソンによる「検閲」</vt:lpstr>
      <vt:lpstr>第3挿話に関する評価</vt:lpstr>
      <vt:lpstr>第3挿話に関する評価</vt:lpstr>
      <vt:lpstr>４度の発禁(Suppression)</vt:lpstr>
      <vt:lpstr>パウンドおよびアンダーソンの「検閲」が意味するもの</vt:lpstr>
      <vt:lpstr>PowerPoint プレゼンテーション</vt:lpstr>
      <vt:lpstr>PowerPoint プレゼンテーション</vt:lpstr>
      <vt:lpstr>第13挿話の２つの文体(style)</vt:lpstr>
      <vt:lpstr>無意識的に行われる「検閲」</vt:lpstr>
      <vt:lpstr>「月経」という言葉は、ガーティの意識の流れにおいて無意識的に抑圧／抑制される(Repression / Suppression)</vt:lpstr>
      <vt:lpstr>ガーティの告白(Confession)</vt:lpstr>
      <vt:lpstr>PowerPoint プレゼンテーション</vt:lpstr>
      <vt:lpstr>PowerPoint プレゼンテーション</vt:lpstr>
      <vt:lpstr>サンディマウント海岸に流れるバックグラウンド・ミュージック</vt:lpstr>
      <vt:lpstr>教会の声をかき消す「花火」の音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2014年6月16日の写真</dc:title>
  <dc:creator>小林 広直</dc:creator>
  <cp:lastModifiedBy>小林広直</cp:lastModifiedBy>
  <cp:revision>172</cp:revision>
  <cp:lastPrinted>2021-06-27T03:54:40Z</cp:lastPrinted>
  <dcterms:created xsi:type="dcterms:W3CDTF">2020-06-27T12:47:53Z</dcterms:created>
  <dcterms:modified xsi:type="dcterms:W3CDTF">2021-09-25T08:07:17Z</dcterms:modified>
</cp:coreProperties>
</file>